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90" r:id="rId1"/>
    <p:sldMasterId id="2147484120" r:id="rId2"/>
  </p:sldMasterIdLst>
  <p:notesMasterIdLst>
    <p:notesMasterId r:id="rId53"/>
  </p:notesMasterIdLst>
  <p:sldIdLst>
    <p:sldId id="256" r:id="rId3"/>
    <p:sldId id="307" r:id="rId4"/>
    <p:sldId id="257" r:id="rId5"/>
    <p:sldId id="259" r:id="rId6"/>
    <p:sldId id="309" r:id="rId7"/>
    <p:sldId id="311" r:id="rId8"/>
    <p:sldId id="313" r:id="rId9"/>
    <p:sldId id="260" r:id="rId10"/>
    <p:sldId id="306" r:id="rId11"/>
    <p:sldId id="314" r:id="rId12"/>
    <p:sldId id="261" r:id="rId13"/>
    <p:sldId id="264" r:id="rId14"/>
    <p:sldId id="279" r:id="rId15"/>
    <p:sldId id="290" r:id="rId16"/>
    <p:sldId id="263" r:id="rId17"/>
    <p:sldId id="265" r:id="rId18"/>
    <p:sldId id="266" r:id="rId19"/>
    <p:sldId id="262" r:id="rId20"/>
    <p:sldId id="268" r:id="rId21"/>
    <p:sldId id="297" r:id="rId22"/>
    <p:sldId id="294" r:id="rId23"/>
    <p:sldId id="292" r:id="rId24"/>
    <p:sldId id="270" r:id="rId25"/>
    <p:sldId id="272" r:id="rId26"/>
    <p:sldId id="273" r:id="rId27"/>
    <p:sldId id="274" r:id="rId28"/>
    <p:sldId id="275" r:id="rId29"/>
    <p:sldId id="278" r:id="rId30"/>
    <p:sldId id="276" r:id="rId31"/>
    <p:sldId id="298" r:id="rId32"/>
    <p:sldId id="299" r:id="rId33"/>
    <p:sldId id="300" r:id="rId34"/>
    <p:sldId id="301" r:id="rId35"/>
    <p:sldId id="302" r:id="rId36"/>
    <p:sldId id="303" r:id="rId37"/>
    <p:sldId id="277" r:id="rId38"/>
    <p:sldId id="291" r:id="rId39"/>
    <p:sldId id="286" r:id="rId40"/>
    <p:sldId id="295" r:id="rId41"/>
    <p:sldId id="288" r:id="rId42"/>
    <p:sldId id="289" r:id="rId43"/>
    <p:sldId id="284" r:id="rId44"/>
    <p:sldId id="293" r:id="rId45"/>
    <p:sldId id="315" r:id="rId46"/>
    <p:sldId id="296" r:id="rId47"/>
    <p:sldId id="281" r:id="rId48"/>
    <p:sldId id="310" r:id="rId49"/>
    <p:sldId id="282" r:id="rId50"/>
    <p:sldId id="305" r:id="rId51"/>
    <p:sldId id="304"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954" autoAdjust="0"/>
  </p:normalViewPr>
  <p:slideViewPr>
    <p:cSldViewPr snapToGrid="0" snapToObjects="1">
      <p:cViewPr varScale="1">
        <p:scale>
          <a:sx n="77" d="100"/>
          <a:sy n="77" d="100"/>
        </p:scale>
        <p:origin x="75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45CCD4-EC51-8F45-A695-6997E8BCC119}" type="datetimeFigureOut">
              <a:rPr lang="en-US" smtClean="0"/>
              <a:pPr/>
              <a:t>10/25/2014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3793FF-7C29-E340-9937-6998CACA83B7}" type="slidenum">
              <a:rPr lang="en-US" smtClean="0"/>
              <a:pPr/>
              <a:t>‹#›</a:t>
            </a:fld>
            <a:endParaRPr lang="en-US"/>
          </a:p>
        </p:txBody>
      </p:sp>
    </p:spTree>
    <p:extLst>
      <p:ext uri="{BB962C8B-B14F-4D97-AF65-F5344CB8AC3E}">
        <p14:creationId xmlns:p14="http://schemas.microsoft.com/office/powerpoint/2010/main" val="126270187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91343-D3F7-4E71-933D-0F8C84A3FBC0}" type="slidenum">
              <a:rPr lang="en-US" smtClean="0"/>
              <a:t>2</a:t>
            </a:fld>
            <a:endParaRPr lang="en-US"/>
          </a:p>
        </p:txBody>
      </p:sp>
    </p:spTree>
    <p:extLst>
      <p:ext uri="{BB962C8B-B14F-4D97-AF65-F5344CB8AC3E}">
        <p14:creationId xmlns:p14="http://schemas.microsoft.com/office/powerpoint/2010/main" val="401362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23</a:t>
            </a:fld>
            <a:endParaRPr lang="en-US"/>
          </a:p>
        </p:txBody>
      </p:sp>
    </p:spTree>
    <p:extLst>
      <p:ext uri="{BB962C8B-B14F-4D97-AF65-F5344CB8AC3E}">
        <p14:creationId xmlns:p14="http://schemas.microsoft.com/office/powerpoint/2010/main" val="3356213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24</a:t>
            </a:fld>
            <a:endParaRPr lang="en-US"/>
          </a:p>
        </p:txBody>
      </p:sp>
    </p:spTree>
    <p:extLst>
      <p:ext uri="{BB962C8B-B14F-4D97-AF65-F5344CB8AC3E}">
        <p14:creationId xmlns:p14="http://schemas.microsoft.com/office/powerpoint/2010/main" val="815081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29</a:t>
            </a:fld>
            <a:endParaRPr lang="en-US"/>
          </a:p>
        </p:txBody>
      </p:sp>
    </p:spTree>
    <p:extLst>
      <p:ext uri="{BB962C8B-B14F-4D97-AF65-F5344CB8AC3E}">
        <p14:creationId xmlns:p14="http://schemas.microsoft.com/office/powerpoint/2010/main" val="33229855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30</a:t>
            </a:fld>
            <a:endParaRPr lang="en-US"/>
          </a:p>
        </p:txBody>
      </p:sp>
    </p:spTree>
    <p:extLst>
      <p:ext uri="{BB962C8B-B14F-4D97-AF65-F5344CB8AC3E}">
        <p14:creationId xmlns:p14="http://schemas.microsoft.com/office/powerpoint/2010/main" val="7267244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31</a:t>
            </a:fld>
            <a:endParaRPr lang="en-US"/>
          </a:p>
        </p:txBody>
      </p:sp>
    </p:spTree>
    <p:extLst>
      <p:ext uri="{BB962C8B-B14F-4D97-AF65-F5344CB8AC3E}">
        <p14:creationId xmlns:p14="http://schemas.microsoft.com/office/powerpoint/2010/main" val="33458709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32</a:t>
            </a:fld>
            <a:endParaRPr lang="en-US"/>
          </a:p>
        </p:txBody>
      </p:sp>
    </p:spTree>
    <p:extLst>
      <p:ext uri="{BB962C8B-B14F-4D97-AF65-F5344CB8AC3E}">
        <p14:creationId xmlns:p14="http://schemas.microsoft.com/office/powerpoint/2010/main" val="37424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33</a:t>
            </a:fld>
            <a:endParaRPr lang="en-US"/>
          </a:p>
        </p:txBody>
      </p:sp>
    </p:spTree>
    <p:extLst>
      <p:ext uri="{BB962C8B-B14F-4D97-AF65-F5344CB8AC3E}">
        <p14:creationId xmlns:p14="http://schemas.microsoft.com/office/powerpoint/2010/main" val="3072999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34</a:t>
            </a:fld>
            <a:endParaRPr lang="en-US"/>
          </a:p>
        </p:txBody>
      </p:sp>
    </p:spTree>
    <p:extLst>
      <p:ext uri="{BB962C8B-B14F-4D97-AF65-F5344CB8AC3E}">
        <p14:creationId xmlns:p14="http://schemas.microsoft.com/office/powerpoint/2010/main" val="7943686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35</a:t>
            </a:fld>
            <a:endParaRPr lang="en-US"/>
          </a:p>
        </p:txBody>
      </p:sp>
    </p:spTree>
    <p:extLst>
      <p:ext uri="{BB962C8B-B14F-4D97-AF65-F5344CB8AC3E}">
        <p14:creationId xmlns:p14="http://schemas.microsoft.com/office/powerpoint/2010/main" val="33455756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42</a:t>
            </a:fld>
            <a:endParaRPr lang="en-US"/>
          </a:p>
        </p:txBody>
      </p:sp>
    </p:spTree>
    <p:extLst>
      <p:ext uri="{BB962C8B-B14F-4D97-AF65-F5344CB8AC3E}">
        <p14:creationId xmlns:p14="http://schemas.microsoft.com/office/powerpoint/2010/main" val="1983947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3</a:t>
            </a:fld>
            <a:endParaRPr lang="en-US"/>
          </a:p>
        </p:txBody>
      </p:sp>
    </p:spTree>
    <p:extLst>
      <p:ext uri="{BB962C8B-B14F-4D97-AF65-F5344CB8AC3E}">
        <p14:creationId xmlns:p14="http://schemas.microsoft.com/office/powerpoint/2010/main" val="42860307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43</a:t>
            </a:fld>
            <a:endParaRPr lang="en-US"/>
          </a:p>
        </p:txBody>
      </p:sp>
    </p:spTree>
    <p:extLst>
      <p:ext uri="{BB962C8B-B14F-4D97-AF65-F5344CB8AC3E}">
        <p14:creationId xmlns:p14="http://schemas.microsoft.com/office/powerpoint/2010/main" val="31747386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45</a:t>
            </a:fld>
            <a:endParaRPr lang="en-US"/>
          </a:p>
        </p:txBody>
      </p:sp>
    </p:spTree>
    <p:extLst>
      <p:ext uri="{BB962C8B-B14F-4D97-AF65-F5344CB8AC3E}">
        <p14:creationId xmlns:p14="http://schemas.microsoft.com/office/powerpoint/2010/main" val="553608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en-US" smtClean="0"/>
              <a:t>5</a:t>
            </a:fld>
            <a:endParaRPr lang="en-US"/>
          </a:p>
        </p:txBody>
      </p:sp>
    </p:spTree>
    <p:extLst>
      <p:ext uri="{BB962C8B-B14F-4D97-AF65-F5344CB8AC3E}">
        <p14:creationId xmlns:p14="http://schemas.microsoft.com/office/powerpoint/2010/main" val="21937197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en-US" smtClean="0"/>
              <a:t>6</a:t>
            </a:fld>
            <a:endParaRPr lang="en-US"/>
          </a:p>
        </p:txBody>
      </p:sp>
    </p:spTree>
    <p:extLst>
      <p:ext uri="{BB962C8B-B14F-4D97-AF65-F5344CB8AC3E}">
        <p14:creationId xmlns:p14="http://schemas.microsoft.com/office/powerpoint/2010/main" val="31095938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D491D0-8E1B-49C7-849B-A28568D94497}" type="slidenum">
              <a:rPr lang="en-US" smtClean="0"/>
              <a:t>7</a:t>
            </a:fld>
            <a:endParaRPr lang="en-US"/>
          </a:p>
        </p:txBody>
      </p:sp>
    </p:spTree>
    <p:extLst>
      <p:ext uri="{BB962C8B-B14F-4D97-AF65-F5344CB8AC3E}">
        <p14:creationId xmlns:p14="http://schemas.microsoft.com/office/powerpoint/2010/main" val="1467685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8</a:t>
            </a:fld>
            <a:endParaRPr lang="en-US"/>
          </a:p>
        </p:txBody>
      </p:sp>
    </p:spTree>
    <p:extLst>
      <p:ext uri="{BB962C8B-B14F-4D97-AF65-F5344CB8AC3E}">
        <p14:creationId xmlns:p14="http://schemas.microsoft.com/office/powerpoint/2010/main" val="728459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9</a:t>
            </a:fld>
            <a:endParaRPr lang="en-US"/>
          </a:p>
        </p:txBody>
      </p:sp>
    </p:spTree>
    <p:extLst>
      <p:ext uri="{BB962C8B-B14F-4D97-AF65-F5344CB8AC3E}">
        <p14:creationId xmlns:p14="http://schemas.microsoft.com/office/powerpoint/2010/main" val="2130310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11</a:t>
            </a:fld>
            <a:endParaRPr lang="en-US"/>
          </a:p>
        </p:txBody>
      </p:sp>
    </p:spTree>
    <p:extLst>
      <p:ext uri="{BB962C8B-B14F-4D97-AF65-F5344CB8AC3E}">
        <p14:creationId xmlns:p14="http://schemas.microsoft.com/office/powerpoint/2010/main" val="1980760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3793FF-7C29-E340-9937-6998CACA83B7}" type="slidenum">
              <a:rPr lang="en-US" smtClean="0"/>
              <a:pPr/>
              <a:t>13</a:t>
            </a:fld>
            <a:endParaRPr lang="en-US"/>
          </a:p>
        </p:txBody>
      </p:sp>
    </p:spTree>
    <p:extLst>
      <p:ext uri="{BB962C8B-B14F-4D97-AF65-F5344CB8AC3E}">
        <p14:creationId xmlns:p14="http://schemas.microsoft.com/office/powerpoint/2010/main" val="2189758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5788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57966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4970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5800" y="1346947"/>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5800" y="4282763"/>
            <a:ext cx="77724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85800" y="1484779"/>
            <a:ext cx="77724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a:grpSpLocks noChangeAspect="1"/>
          </p:cNvGrpSpPr>
          <p:nvPr/>
        </p:nvGrpSpPr>
        <p:grpSpPr>
          <a:xfrm>
            <a:off x="7234780" y="4107023"/>
            <a:ext cx="914400" cy="914400"/>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788670" y="1432223"/>
            <a:ext cx="759333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802386" y="4389120"/>
            <a:ext cx="5918454"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661C328-D81D-CA43-936F-85CA980FDB23}" type="datetimeFigureOut">
              <a:rPr lang="en-US" smtClean="0"/>
              <a:pPr/>
              <a:t>10/25/2014</a:t>
            </a:fld>
            <a:endParaRPr lang="en-US"/>
          </a:p>
        </p:txBody>
      </p:sp>
      <p:sp>
        <p:nvSpPr>
          <p:cNvPr id="5" name="Footer Placeholder 4"/>
          <p:cNvSpPr>
            <a:spLocks noGrp="1"/>
          </p:cNvSpPr>
          <p:nvPr>
            <p:ph type="ftr" sz="quarter" idx="11"/>
          </p:nvPr>
        </p:nvSpPr>
        <p:spPr>
          <a:xfrm>
            <a:off x="812805" y="6272785"/>
            <a:ext cx="4745736" cy="365125"/>
          </a:xfrm>
        </p:spPr>
        <p:txBody>
          <a:bodyPr/>
          <a:lstStyle/>
          <a:p>
            <a:endParaRPr lang="en-US"/>
          </a:p>
        </p:txBody>
      </p:sp>
      <p:sp>
        <p:nvSpPr>
          <p:cNvPr id="6" name="Slide Number Placeholder 5"/>
          <p:cNvSpPr>
            <a:spLocks noGrp="1"/>
          </p:cNvSpPr>
          <p:nvPr>
            <p:ph type="sldNum" sz="quarter" idx="12"/>
          </p:nvPr>
        </p:nvSpPr>
        <p:spPr>
          <a:xfrm>
            <a:off x="7244280" y="4227195"/>
            <a:ext cx="895401" cy="640080"/>
          </a:xfrm>
        </p:spPr>
        <p:txBody>
          <a:bodyPr/>
          <a:lstStyle>
            <a:lvl1pPr>
              <a:defRPr sz="2800" b="1"/>
            </a:lvl1pPr>
          </a:lstStyle>
          <a:p>
            <a:fld id="{5034E154-735B-734A-B0B2-787044FF37E5}" type="slidenum">
              <a:rPr lang="en-US" smtClean="0"/>
              <a:pPr/>
              <a:t>‹#›</a:t>
            </a:fld>
            <a:endParaRPr lang="en-US"/>
          </a:p>
        </p:txBody>
      </p:sp>
    </p:spTree>
    <p:extLst>
      <p:ext uri="{BB962C8B-B14F-4D97-AF65-F5344CB8AC3E}">
        <p14:creationId xmlns:p14="http://schemas.microsoft.com/office/powerpoint/2010/main" val="810136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61C328-D81D-CA43-936F-85CA980FDB23}" type="datetimeFigureOut">
              <a:rPr lang="en-US" smtClean="0"/>
              <a:pPr/>
              <a:t>10/25/2014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271390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9144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5346" y="1225296"/>
            <a:ext cx="6960870" cy="3520440"/>
          </a:xfrm>
        </p:spPr>
        <p:txBody>
          <a:bodyPr anchor="ctr">
            <a:normAutofit/>
          </a:bodyPr>
          <a:lstStyle>
            <a:lvl1pPr>
              <a:lnSpc>
                <a:spcPct val="80000"/>
              </a:lnSpc>
              <a:defRPr sz="6400" b="0"/>
            </a:lvl1pPr>
          </a:lstStyle>
          <a:p>
            <a:r>
              <a:rPr lang="en-US" smtClean="0"/>
              <a:t>Click to edit Master title style</a:t>
            </a:r>
            <a:endParaRPr lang="en-US" dirty="0"/>
          </a:p>
        </p:txBody>
      </p:sp>
      <p:sp>
        <p:nvSpPr>
          <p:cNvPr id="3" name="Text Placeholder 2"/>
          <p:cNvSpPr>
            <a:spLocks noGrp="1"/>
          </p:cNvSpPr>
          <p:nvPr>
            <p:ph type="body" idx="1"/>
          </p:nvPr>
        </p:nvSpPr>
        <p:spPr>
          <a:xfrm>
            <a:off x="1624330" y="5020056"/>
            <a:ext cx="678942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445251" y="6272785"/>
            <a:ext cx="1983232" cy="365125"/>
          </a:xfrm>
        </p:spPr>
        <p:txBody>
          <a:bodyPr/>
          <a:lstStyle>
            <a:lvl1pPr>
              <a:defRPr>
                <a:solidFill>
                  <a:schemeClr val="accent1">
                    <a:lumMod val="50000"/>
                  </a:schemeClr>
                </a:solidFill>
              </a:defRPr>
            </a:lvl1pPr>
          </a:lstStyle>
          <a:p>
            <a:fld id="{6661C328-D81D-CA43-936F-85CA980FDB23}" type="datetimeFigureOut">
              <a:rPr lang="en-US" smtClean="0"/>
              <a:pPr/>
              <a:t>10/25/2014</a:t>
            </a:fld>
            <a:endParaRPr lang="en-US"/>
          </a:p>
        </p:txBody>
      </p:sp>
      <p:sp>
        <p:nvSpPr>
          <p:cNvPr id="5" name="Footer Placeholder 4"/>
          <p:cNvSpPr>
            <a:spLocks noGrp="1"/>
          </p:cNvSpPr>
          <p:nvPr>
            <p:ph type="ftr" sz="quarter" idx="11"/>
          </p:nvPr>
        </p:nvSpPr>
        <p:spPr>
          <a:xfrm>
            <a:off x="1636099" y="6272784"/>
            <a:ext cx="4745736" cy="365125"/>
          </a:xfrm>
        </p:spPr>
        <p:txBody>
          <a:bodyPr/>
          <a:lstStyle>
            <a:lvl1pPr>
              <a:defRPr>
                <a:solidFill>
                  <a:schemeClr val="accent1">
                    <a:lumMod val="50000"/>
                  </a:schemeClr>
                </a:solidFill>
              </a:defRPr>
            </a:lvl1pPr>
          </a:lstStyle>
          <a:p>
            <a:endParaRPr lang="en-US"/>
          </a:p>
        </p:txBody>
      </p:sp>
      <p:grpSp>
        <p:nvGrpSpPr>
          <p:cNvPr id="8" name="Group 7"/>
          <p:cNvGrpSpPr>
            <a:grpSpLocks noChangeAspect="1"/>
          </p:cNvGrpSpPr>
          <p:nvPr/>
        </p:nvGrpSpPr>
        <p:grpSpPr>
          <a:xfrm>
            <a:off x="633862" y="2430623"/>
            <a:ext cx="9144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645450" y="2508607"/>
            <a:ext cx="891224" cy="720332"/>
          </a:xfrm>
        </p:spPr>
        <p:txBody>
          <a:bodyPr/>
          <a:lstStyle>
            <a:lvl1pPr>
              <a:defRPr sz="2800"/>
            </a:lvl1pPr>
          </a:lstStyle>
          <a:p>
            <a:fld id="{5034E154-735B-734A-B0B2-787044FF37E5}" type="slidenum">
              <a:rPr lang="en-US" smtClean="0"/>
              <a:pPr/>
              <a:t>‹#›</a:t>
            </a:fld>
            <a:endParaRPr lang="en-US"/>
          </a:p>
        </p:txBody>
      </p:sp>
    </p:spTree>
    <p:extLst>
      <p:ext uri="{BB962C8B-B14F-4D97-AF65-F5344CB8AC3E}">
        <p14:creationId xmlns:p14="http://schemas.microsoft.com/office/powerpoint/2010/main" val="3745534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92218" y="2194560"/>
            <a:ext cx="36576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661C328-D81D-CA43-936F-85CA980FDB23}" type="datetimeFigureOut">
              <a:rPr lang="en-US" smtClean="0"/>
              <a:pPr/>
              <a:t>10/25/2014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6381092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5800"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20793" y="2048256"/>
            <a:ext cx="36576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0793" y="2743200"/>
            <a:ext cx="36576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61C328-D81D-CA43-936F-85CA980FDB23}" type="datetimeFigureOut">
              <a:rPr lang="en-US" smtClean="0"/>
              <a:pPr/>
              <a:t>10/25/2014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27933126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6661C328-D81D-CA43-936F-85CA980FDB23}" type="datetimeFigureOut">
              <a:rPr lang="en-US" smtClean="0"/>
              <a:pPr/>
              <a:t>10/25/2014</a:t>
            </a:fld>
            <a:endParaRPr lang="en-US"/>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US"/>
          </a:p>
        </p:txBody>
      </p:sp>
      <p:sp>
        <p:nvSpPr>
          <p:cNvPr id="5" name="Slide Number Placeholder 4"/>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3434782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61C328-D81D-CA43-936F-85CA980FDB23}" type="datetimeFigureOut">
              <a:rPr lang="en-US" smtClean="0"/>
              <a:pPr/>
              <a:t>10/25/2014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3916554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628650" y="685800"/>
            <a:ext cx="5033772"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6661C328-D81D-CA43-936F-85CA980FDB23}" type="datetimeFigureOut">
              <a:rPr lang="en-US" smtClean="0"/>
              <a:pPr/>
              <a:t>10/25/2014</a:t>
            </a:fld>
            <a:endParaRPr lang="en-US"/>
          </a:p>
        </p:txBody>
      </p:sp>
      <p:sp>
        <p:nvSpPr>
          <p:cNvPr id="10" name="Footer Placeholder 9"/>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3552878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62672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6227806" y="1"/>
            <a:ext cx="2916194"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12230" y="685800"/>
            <a:ext cx="2400300" cy="1737360"/>
          </a:xfrm>
        </p:spPr>
        <p:txBody>
          <a:bodyPr anchor="b">
            <a:normAutofit/>
          </a:bodyPr>
          <a:lstStyle>
            <a:lvl1pPr>
              <a:defRPr sz="2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6227805"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412230" y="2423160"/>
            <a:ext cx="24003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12" name="Group 11"/>
          <p:cNvGrpSpPr/>
          <p:nvPr/>
        </p:nvGrpSpPr>
        <p:grpSpPr>
          <a:xfrm>
            <a:off x="8522664" y="6255258"/>
            <a:ext cx="393192"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6661C328-D81D-CA43-936F-85CA980FDB23}" type="datetimeFigureOut">
              <a:rPr lang="en-US" smtClean="0"/>
              <a:pPr/>
              <a:t>10/25/2014</a:t>
            </a:fld>
            <a:endParaRPr lang="en-US"/>
          </a:p>
        </p:txBody>
      </p:sp>
      <p:sp>
        <p:nvSpPr>
          <p:cNvPr id="10" name="Slide Number Placeholder 9"/>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151944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61C328-D81D-CA43-936F-85CA980FDB23}" type="datetimeFigureOut">
              <a:rPr lang="en-US" smtClean="0"/>
              <a:pPr/>
              <a:t>10/25/2014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1387753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533400"/>
            <a:ext cx="1914525" cy="5638800"/>
          </a:xfrm>
        </p:spPr>
        <p:txBody>
          <a:bodyPr vert="eaVert"/>
          <a:lstStyle>
            <a:lvl1pPr>
              <a:defRPr b="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00100" y="533400"/>
            <a:ext cx="5629275"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61C328-D81D-CA43-936F-85CA980FDB23}" type="datetimeFigureOut">
              <a:rPr lang="en-US" smtClean="0"/>
              <a:pPr/>
              <a:t>10/25/2014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34E154-735B-734A-B0B2-787044FF37E5}" type="slidenum">
              <a:rPr lang="en-US" smtClean="0"/>
              <a:pPr/>
              <a:t>‹#›</a:t>
            </a:fld>
            <a:endParaRPr lang="en-US"/>
          </a:p>
        </p:txBody>
      </p:sp>
    </p:spTree>
    <p:extLst>
      <p:ext uri="{BB962C8B-B14F-4D97-AF65-F5344CB8AC3E}">
        <p14:creationId xmlns:p14="http://schemas.microsoft.com/office/powerpoint/2010/main" val="490486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7288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6359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7449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42150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076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70100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2421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4.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45276559"/>
      </p:ext>
    </p:extLst>
  </p:cSld>
  <p:clrMap bg1="lt1" tx1="dk1" bg2="lt2" tx2="dk2" accent1="accent1" accent2="accent2" accent3="accent3" accent4="accent4" accent5="accent5" accent6="accent6" hlink="hlink" folHlink="folHlink"/>
  <p:sldLayoutIdLst>
    <p:sldLayoutId id="2147484091" r:id="rId1"/>
    <p:sldLayoutId id="2147484092" r:id="rId2"/>
    <p:sldLayoutId id="2147484093" r:id="rId3"/>
    <p:sldLayoutId id="2147484094" r:id="rId4"/>
    <p:sldLayoutId id="2147484095" r:id="rId5"/>
    <p:sldLayoutId id="2147484096" r:id="rId6"/>
    <p:sldLayoutId id="2147484097" r:id="rId7"/>
    <p:sldLayoutId id="2147484098" r:id="rId8"/>
    <p:sldLayoutId id="2147484099" r:id="rId9"/>
    <p:sldLayoutId id="2147484100" r:id="rId10"/>
    <p:sldLayoutId id="214748410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8522664" y="6255258"/>
            <a:ext cx="393192"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685800" y="484632"/>
            <a:ext cx="7772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21408"/>
            <a:ext cx="7772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2368" y="6272785"/>
            <a:ext cx="2455164"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3B2D6AA8-0973-4244-9DA3-BBDAD23472B0}" type="datetimeFigureOut">
              <a:rPr lang="en-US" smtClean="0">
                <a:solidFill>
                  <a:prstClr val="black">
                    <a:tint val="75000"/>
                  </a:prstClr>
                </a:solidFill>
              </a:rPr>
              <a:pPr/>
              <a:t>10/25/2014</a:t>
            </a:fld>
            <a:endParaRPr lang="en-US">
              <a:solidFill>
                <a:prstClr val="black">
                  <a:tint val="75000"/>
                </a:prstClr>
              </a:solidFill>
            </a:endParaRPr>
          </a:p>
        </p:txBody>
      </p:sp>
      <p:sp>
        <p:nvSpPr>
          <p:cNvPr id="5" name="Footer Placeholder 4"/>
          <p:cNvSpPr>
            <a:spLocks noGrp="1"/>
          </p:cNvSpPr>
          <p:nvPr>
            <p:ph type="ftr" sz="quarter" idx="3"/>
          </p:nvPr>
        </p:nvSpPr>
        <p:spPr>
          <a:xfrm>
            <a:off x="685800" y="6272785"/>
            <a:ext cx="4745736"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483346" y="6272785"/>
            <a:ext cx="48006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050AC152-8C75-CA45-BDC9-D93C6E21E3B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13627071"/>
      </p:ext>
    </p:extLst>
  </p:cSld>
  <p:clrMap bg1="lt1" tx1="dk1" bg2="lt2" tx2="dk2" accent1="accent1" accent2="accent2" accent3="accent3" accent4="accent4" accent5="accent5" accent6="accent6" hlink="hlink" folHlink="folHlink"/>
  <p:sldLayoutIdLst>
    <p:sldLayoutId id="2147484121" r:id="rId1"/>
    <p:sldLayoutId id="2147484122" r:id="rId2"/>
    <p:sldLayoutId id="2147484123" r:id="rId3"/>
    <p:sldLayoutId id="2147484124" r:id="rId4"/>
    <p:sldLayoutId id="2147484125" r:id="rId5"/>
    <p:sldLayoutId id="2147484126" r:id="rId6"/>
    <p:sldLayoutId id="2147484127" r:id="rId7"/>
    <p:sldLayoutId id="2147484128" r:id="rId8"/>
    <p:sldLayoutId id="2147484129" r:id="rId9"/>
    <p:sldLayoutId id="2147484130" r:id="rId10"/>
    <p:sldLayoutId id="2147484131" r:id="rId11"/>
  </p:sldLayoutIdLst>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notesSlide" Target="../notesSlides/notesSlide8.xml"/><Relationship Id="rId7" Type="http://schemas.openxmlformats.org/officeDocument/2006/relationships/image" Target="../media/image12.wmf"/><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1.w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8" Type="http://schemas.openxmlformats.org/officeDocument/2006/relationships/hyperlink" Target="https://www.facebook.com/statsmonkey" TargetMode="External"/><Relationship Id="rId13" Type="http://schemas.openxmlformats.org/officeDocument/2006/relationships/image" Target="../media/image20.jpeg"/><Relationship Id="rId3" Type="http://schemas.openxmlformats.org/officeDocument/2006/relationships/hyperlink" Target="https://www.facebook.com/tyson.doug" TargetMode="External"/><Relationship Id="rId7" Type="http://schemas.openxmlformats.org/officeDocument/2006/relationships/hyperlink" Target="mailto:statsmonkey@mac.com" TargetMode="External"/><Relationship Id="rId12" Type="http://schemas.openxmlformats.org/officeDocument/2006/relationships/image" Target="../media/image19.jpeg"/><Relationship Id="rId2" Type="http://schemas.openxmlformats.org/officeDocument/2006/relationships/hyperlink" Target="mailto:tyson.doug@gmail.com" TargetMode="External"/><Relationship Id="rId1" Type="http://schemas.openxmlformats.org/officeDocument/2006/relationships/slideLayout" Target="../slideLayouts/slideLayout13.xml"/><Relationship Id="rId6" Type="http://schemas.openxmlformats.org/officeDocument/2006/relationships/hyperlink" Target="http://www.mrtysonstats.com" TargetMode="External"/><Relationship Id="rId11" Type="http://schemas.openxmlformats.org/officeDocument/2006/relationships/hyperlink" Target="http://apstatsmonkey.com/StatsMonkey/Statsmonkey.html" TargetMode="External"/><Relationship Id="rId5" Type="http://schemas.openxmlformats.org/officeDocument/2006/relationships/hyperlink" Target="http://www.linkedin.com/pub/doug-tyson/1b/687/819/" TargetMode="External"/><Relationship Id="rId10" Type="http://schemas.openxmlformats.org/officeDocument/2006/relationships/hyperlink" Target="https://www.linkedin.com/in/jasonmolesky" TargetMode="External"/><Relationship Id="rId4" Type="http://schemas.openxmlformats.org/officeDocument/2006/relationships/hyperlink" Target="https://twitter.com/tyson_doug" TargetMode="External"/><Relationship Id="rId9" Type="http://schemas.openxmlformats.org/officeDocument/2006/relationships/hyperlink" Target="https://twitter.com/statsmonkey"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kLmzxmRcUTo"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2980" y="1805941"/>
            <a:ext cx="7777057" cy="2262781"/>
          </a:xfrm>
        </p:spPr>
        <p:txBody>
          <a:bodyPr>
            <a:normAutofit fontScale="90000"/>
          </a:bodyPr>
          <a:lstStyle/>
          <a:p>
            <a:r>
              <a:rPr lang="en-US" dirty="0" smtClean="0"/>
              <a:t>Teaching Difficult Probability Concepts for CCSS</a:t>
            </a:r>
            <a:endParaRPr lang="en-US" dirty="0"/>
          </a:p>
        </p:txBody>
      </p:sp>
      <p:sp>
        <p:nvSpPr>
          <p:cNvPr id="5" name="Subtitle 2"/>
          <p:cNvSpPr txBox="1">
            <a:spLocks/>
          </p:cNvSpPr>
          <p:nvPr/>
        </p:nvSpPr>
        <p:spPr>
          <a:xfrm>
            <a:off x="661002" y="5091710"/>
            <a:ext cx="3910998" cy="151884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buClr>
                <a:schemeClr val="accent1">
                  <a:lumMod val="75000"/>
                </a:schemeClr>
              </a:buClr>
              <a:buSzPct val="85000"/>
              <a:buFont typeface="Wingdings" pitchFamily="2" charset="2"/>
              <a:buNone/>
              <a:defRPr sz="1800" b="0" kern="1200">
                <a:solidFill>
                  <a:schemeClr val="tx1"/>
                </a:solidFill>
                <a:latin typeface="+mn-lt"/>
                <a:ea typeface="+mn-ea"/>
                <a:cs typeface="+mn-cs"/>
              </a:defRPr>
            </a:lvl1pPr>
            <a:lvl2pPr marL="4572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None/>
              <a:defRPr sz="1800" kern="1200">
                <a:solidFill>
                  <a:schemeClr val="tx1"/>
                </a:solidFill>
                <a:latin typeface="+mn-lt"/>
                <a:ea typeface="+mn-ea"/>
                <a:cs typeface="+mn-cs"/>
              </a:defRPr>
            </a:lvl9pPr>
          </a:lstStyle>
          <a:p>
            <a:r>
              <a:rPr lang="en-US" sz="3200" dirty="0" smtClean="0"/>
              <a:t>Doug Tyson</a:t>
            </a:r>
          </a:p>
          <a:p>
            <a:r>
              <a:rPr lang="en-US" sz="2000" dirty="0" smtClean="0"/>
              <a:t>Central York High School</a:t>
            </a:r>
          </a:p>
          <a:p>
            <a:r>
              <a:rPr lang="en-US" sz="2000" dirty="0" smtClean="0"/>
              <a:t>York, PA</a:t>
            </a:r>
          </a:p>
        </p:txBody>
      </p:sp>
      <p:sp>
        <p:nvSpPr>
          <p:cNvPr id="6" name="Subtitle 2"/>
          <p:cNvSpPr txBox="1">
            <a:spLocks/>
          </p:cNvSpPr>
          <p:nvPr/>
        </p:nvSpPr>
        <p:spPr>
          <a:xfrm>
            <a:off x="4572000" y="5091711"/>
            <a:ext cx="4188037" cy="1518845"/>
          </a:xfrm>
          <a:prstGeom prst="rect">
            <a:avLst/>
          </a:prstGeom>
        </p:spPr>
        <p:txBody>
          <a:bodyPr vert="horz" lIns="68580" tIns="34290" rIns="68580" bIns="34290" rtlCol="0">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3200" dirty="0"/>
              <a:t>Jason </a:t>
            </a:r>
            <a:r>
              <a:rPr lang="en-US" sz="3200" dirty="0" err="1" smtClean="0"/>
              <a:t>Molesky</a:t>
            </a:r>
            <a:r>
              <a:rPr lang="en-US" dirty="0" smtClean="0"/>
              <a:t> </a:t>
            </a:r>
            <a:endParaRPr lang="en-US" dirty="0"/>
          </a:p>
          <a:p>
            <a:r>
              <a:rPr lang="en-US" dirty="0"/>
              <a:t>Lakeville Area Public Schools </a:t>
            </a:r>
          </a:p>
          <a:p>
            <a:r>
              <a:rPr lang="en-US" dirty="0"/>
              <a:t>Lakeville, MN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Targets</a:t>
            </a:r>
            <a:endParaRPr lang="en-US" dirty="0"/>
          </a:p>
        </p:txBody>
      </p:sp>
      <p:sp>
        <p:nvSpPr>
          <p:cNvPr id="3" name="Content Placeholder 2"/>
          <p:cNvSpPr>
            <a:spLocks noGrp="1"/>
          </p:cNvSpPr>
          <p:nvPr>
            <p:ph idx="1"/>
          </p:nvPr>
        </p:nvSpPr>
        <p:spPr/>
        <p:txBody>
          <a:bodyPr>
            <a:noAutofit/>
          </a:bodyPr>
          <a:lstStyle/>
          <a:p>
            <a:r>
              <a:rPr lang="en-US" sz="2400" b="1" dirty="0" smtClean="0"/>
              <a:t>Target 1</a:t>
            </a:r>
            <a:r>
              <a:rPr lang="en-US" sz="2400" dirty="0" smtClean="0"/>
              <a:t>: I can </a:t>
            </a:r>
            <a:r>
              <a:rPr lang="en-US" sz="2400" b="1" dirty="0" smtClean="0">
                <a:solidFill>
                  <a:schemeClr val="accent1"/>
                </a:solidFill>
              </a:rPr>
              <a:t>calculate the conditional probability</a:t>
            </a:r>
            <a:r>
              <a:rPr lang="en-US" sz="2400" dirty="0" smtClean="0"/>
              <a:t> of an event, given another event has occurred.</a:t>
            </a:r>
            <a:endParaRPr lang="en-US" sz="2400" dirty="0" smtClean="0"/>
          </a:p>
          <a:p>
            <a:r>
              <a:rPr lang="en-US" sz="2400" b="1" dirty="0" smtClean="0"/>
              <a:t>Target 2</a:t>
            </a:r>
            <a:r>
              <a:rPr lang="en-US" sz="2400" dirty="0" smtClean="0"/>
              <a:t>: I </a:t>
            </a:r>
            <a:r>
              <a:rPr lang="en-US" sz="2400" dirty="0" smtClean="0"/>
              <a:t>can </a:t>
            </a:r>
            <a:r>
              <a:rPr lang="en-US" sz="2400" b="1" dirty="0" smtClean="0">
                <a:solidFill>
                  <a:schemeClr val="accent1"/>
                </a:solidFill>
              </a:rPr>
              <a:t>determine if two events are independent</a:t>
            </a:r>
            <a:r>
              <a:rPr lang="en-US" sz="2400" dirty="0" smtClean="0"/>
              <a:t> through probability calculations.</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8537" y="3607703"/>
            <a:ext cx="3553477" cy="2729716"/>
          </a:xfrm>
          <a:prstGeom prst="rect">
            <a:avLst/>
          </a:prstGeom>
        </p:spPr>
      </p:pic>
    </p:spTree>
    <p:extLst>
      <p:ext uri="{BB962C8B-B14F-4D97-AF65-F5344CB8AC3E}">
        <p14:creationId xmlns:p14="http://schemas.microsoft.com/office/powerpoint/2010/main" val="2113420654"/>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Historical Approach</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a:t>
            </a:r>
            <a:r>
              <a:rPr lang="en-US" sz="3459" dirty="0" smtClean="0"/>
              <a:t>Colored balls and urns.</a:t>
            </a:r>
          </a:p>
          <a:p>
            <a:pPr>
              <a:buNone/>
            </a:pPr>
            <a:endParaRPr lang="en-US" sz="3459" dirty="0" smtClean="0"/>
          </a:p>
          <a:p>
            <a:pPr>
              <a:buNone/>
            </a:pPr>
            <a:r>
              <a:rPr lang="en-US" sz="3459" dirty="0" smtClean="0"/>
              <a:t>   Socks and drawers.</a:t>
            </a:r>
          </a:p>
          <a:p>
            <a:pPr>
              <a:buNone/>
            </a:pPr>
            <a:endParaRPr lang="en-US" sz="3459" dirty="0" smtClean="0"/>
          </a:p>
          <a:p>
            <a:pPr>
              <a:buNone/>
            </a:pPr>
            <a:endParaRPr lang="en-US" sz="3459" dirty="0" smtClean="0"/>
          </a:p>
          <a:p>
            <a:pPr>
              <a:buNone/>
            </a:pPr>
            <a:endParaRPr lang="en-US" sz="3459" dirty="0" smtClean="0"/>
          </a:p>
          <a:p>
            <a:pPr>
              <a:buNone/>
            </a:pPr>
            <a:endParaRPr lang="en-US" sz="3459" dirty="0" smtClean="0"/>
          </a:p>
          <a:p>
            <a:pPr>
              <a:buNone/>
            </a:pPr>
            <a:endParaRPr lang="en-US" sz="3459" dirty="0" smtClean="0"/>
          </a:p>
          <a:p>
            <a:pPr>
              <a:buNone/>
            </a:pPr>
            <a:r>
              <a:rPr lang="en-US" sz="3459" dirty="0" smtClean="0"/>
              <a:t>   Etc…</a:t>
            </a:r>
          </a:p>
        </p:txBody>
      </p:sp>
      <p:graphicFrame>
        <p:nvGraphicFramePr>
          <p:cNvPr id="20483" name="Object 3"/>
          <p:cNvGraphicFramePr>
            <a:graphicFrameLocks noChangeAspect="1"/>
          </p:cNvGraphicFramePr>
          <p:nvPr>
            <p:extLst>
              <p:ext uri="{D42A27DB-BD31-4B8C-83A1-F6EECF244321}">
                <p14:modId xmlns:p14="http://schemas.microsoft.com/office/powerpoint/2010/main" val="962344228"/>
              </p:ext>
            </p:extLst>
          </p:nvPr>
        </p:nvGraphicFramePr>
        <p:xfrm>
          <a:off x="930461" y="3575947"/>
          <a:ext cx="5731851" cy="752597"/>
        </p:xfrm>
        <a:graphic>
          <a:graphicData uri="http://schemas.openxmlformats.org/presentationml/2006/ole">
            <mc:AlternateContent xmlns:mc="http://schemas.openxmlformats.org/markup-compatibility/2006">
              <mc:Choice xmlns:v="urn:schemas-microsoft-com:vml" Requires="v">
                <p:oleObj spid="_x0000_s20564" r:id="rId4" imgW="2349500" imgH="228600" progId="">
                  <p:embed/>
                </p:oleObj>
              </mc:Choice>
              <mc:Fallback>
                <p:oleObj r:id="rId4" imgW="2349500" imgH="228600" progId="">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461" y="3575947"/>
                        <a:ext cx="5731851" cy="75259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0484" name="Object 4"/>
          <p:cNvGraphicFramePr>
            <a:graphicFrameLocks noChangeAspect="1"/>
          </p:cNvGraphicFramePr>
          <p:nvPr>
            <p:extLst>
              <p:ext uri="{D42A27DB-BD31-4B8C-83A1-F6EECF244321}">
                <p14:modId xmlns:p14="http://schemas.microsoft.com/office/powerpoint/2010/main" val="2720536483"/>
              </p:ext>
            </p:extLst>
          </p:nvPr>
        </p:nvGraphicFramePr>
        <p:xfrm>
          <a:off x="930461" y="4572405"/>
          <a:ext cx="4168774" cy="714657"/>
        </p:xfrm>
        <a:graphic>
          <a:graphicData uri="http://schemas.openxmlformats.org/presentationml/2006/ole">
            <mc:AlternateContent xmlns:mc="http://schemas.openxmlformats.org/markup-compatibility/2006">
              <mc:Choice xmlns:v="urn:schemas-microsoft-com:vml" Requires="v">
                <p:oleObj spid="_x0000_s20565" r:id="rId6" imgW="1727200" imgH="228600" progId="">
                  <p:embed/>
                </p:oleObj>
              </mc:Choice>
              <mc:Fallback>
                <p:oleObj r:id="rId6" imgW="1727200" imgH="228600" progId="">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0461" y="4572405"/>
                        <a:ext cx="4168774" cy="71465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pic>
        <p:nvPicPr>
          <p:cNvPr id="20557" name="Picture 77" descr="http://www.thebigquestions.com/urns.gif"/>
          <p:cNvPicPr>
            <a:picLocks noChangeAspect="1" noChangeArrowheads="1"/>
          </p:cNvPicPr>
          <p:nvPr/>
        </p:nvPicPr>
        <p:blipFill rotWithShape="1">
          <a:blip r:embed="rId8">
            <a:extLst>
              <a:ext uri="{28A0092B-C50C-407E-A947-70E740481C1C}">
                <a14:useLocalDpi xmlns:a14="http://schemas.microsoft.com/office/drawing/2010/main" val="0"/>
              </a:ext>
            </a:extLst>
          </a:blip>
          <a:srcRect b="38634"/>
          <a:stretch/>
        </p:blipFill>
        <p:spPr bwMode="auto">
          <a:xfrm>
            <a:off x="6116826" y="1454286"/>
            <a:ext cx="2461968" cy="175254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557"/>
                                        </p:tgtEl>
                                        <p:attrNameLst>
                                          <p:attrName>style.visibility</p:attrName>
                                        </p:attrNameLst>
                                      </p:cBhvr>
                                      <p:to>
                                        <p:strVal val="visible"/>
                                      </p:to>
                                    </p:set>
                                    <p:animEffect transition="in" filter="fade">
                                      <p:cBhvr>
                                        <p:cTn id="10" dur="500"/>
                                        <p:tgtEl>
                                          <p:spTgt spid="2055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20483"/>
                                        </p:tgtEl>
                                        <p:attrNameLst>
                                          <p:attrName>style.visibility</p:attrName>
                                        </p:attrNameLst>
                                      </p:cBhvr>
                                      <p:to>
                                        <p:strVal val="visible"/>
                                      </p:to>
                                    </p:set>
                                    <p:animEffect transition="in" filter="dissolve">
                                      <p:cBhvr>
                                        <p:cTn id="20" dur="500"/>
                                        <p:tgtEl>
                                          <p:spTgt spid="20483"/>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20484"/>
                                        </p:tgtEl>
                                        <p:attrNameLst>
                                          <p:attrName>style.visibility</p:attrName>
                                        </p:attrNameLst>
                                      </p:cBhvr>
                                      <p:to>
                                        <p:strVal val="visible"/>
                                      </p:to>
                                    </p:set>
                                    <p:animEffect transition="in" filter="dissolve">
                                      <p:cBhvr>
                                        <p:cTn id="25" dur="500"/>
                                        <p:tgtEl>
                                          <p:spTgt spid="20484"/>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dissolve">
                                      <p:cBhvr>
                                        <p:cTn id="3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Historical Approach</a:t>
            </a:r>
            <a:endParaRPr lang="en-US" dirty="0"/>
          </a:p>
        </p:txBody>
      </p:sp>
      <p:sp>
        <p:nvSpPr>
          <p:cNvPr id="3" name="Content Placeholder 2"/>
          <p:cNvSpPr>
            <a:spLocks noGrp="1"/>
          </p:cNvSpPr>
          <p:nvPr>
            <p:ph idx="1"/>
          </p:nvPr>
        </p:nvSpPr>
        <p:spPr/>
        <p:txBody>
          <a:bodyPr>
            <a:normAutofit/>
          </a:bodyPr>
          <a:lstStyle/>
          <a:p>
            <a:pPr>
              <a:buNone/>
            </a:pPr>
            <a:r>
              <a:rPr lang="en-US" sz="3200" dirty="0" smtClean="0"/>
              <a:t> You’ll probably have to do some ball/urn problems because they could be on the assessments.</a:t>
            </a:r>
          </a:p>
          <a:p>
            <a:pPr>
              <a:buNone/>
            </a:pPr>
            <a:endParaRPr lang="en-US" sz="3200" dirty="0" smtClean="0"/>
          </a:p>
          <a:p>
            <a:pPr>
              <a:buNone/>
            </a:pPr>
            <a:r>
              <a:rPr lang="en-US" sz="3200" dirty="0" smtClean="0"/>
              <a:t>I’d rather use real data. Why?</a:t>
            </a:r>
          </a:p>
          <a:p>
            <a:pPr>
              <a:buNone/>
            </a:pPr>
            <a:endParaRPr lang="en-US" sz="3200" dirty="0" smtClean="0"/>
          </a:p>
          <a:p>
            <a:pPr>
              <a:buNone/>
            </a:pPr>
            <a:r>
              <a:rPr lang="en-US" sz="3200" dirty="0" smtClean="0"/>
              <a:t>Don’t use formulas! Why?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Takeaways</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3200" dirty="0" smtClean="0"/>
              <a:t>Ask interesting questions</a:t>
            </a:r>
          </a:p>
          <a:p>
            <a:pPr marL="514350" indent="-514350">
              <a:buFont typeface="+mj-lt"/>
              <a:buAutoNum type="arabicPeriod"/>
            </a:pPr>
            <a:r>
              <a:rPr lang="en-US" sz="3200" dirty="0" smtClean="0"/>
              <a:t>Teach in context</a:t>
            </a:r>
          </a:p>
          <a:p>
            <a:pPr marL="514350" indent="-514350">
              <a:buFont typeface="+mj-lt"/>
              <a:buAutoNum type="arabicPeriod"/>
            </a:pPr>
            <a:r>
              <a:rPr lang="en-US" sz="3200" dirty="0" smtClean="0"/>
              <a:t>Use counts</a:t>
            </a:r>
          </a:p>
          <a:p>
            <a:pPr marL="514350" indent="-514350">
              <a:buFont typeface="+mj-lt"/>
              <a:buAutoNum type="arabicPeriod"/>
            </a:pPr>
            <a:r>
              <a:rPr lang="en-US" sz="3200" dirty="0" smtClean="0"/>
              <a:t>Two-way tables as a tool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pic>
        <p:nvPicPr>
          <p:cNvPr id="8" name="Content Placeholder 7" descr="breast-cancer-pink-ribbon-awareness.jpg"/>
          <p:cNvPicPr>
            <a:picLocks noGrp="1" noChangeAspect="1"/>
          </p:cNvPicPr>
          <p:nvPr>
            <p:ph idx="1"/>
          </p:nvPr>
        </p:nvPicPr>
        <p:blipFill>
          <a:blip r:embed="rId2"/>
          <a:stretch>
            <a:fillRect/>
          </a:stretch>
        </p:blipFill>
        <p:spPr>
          <a:xfrm>
            <a:off x="1871133" y="2120900"/>
            <a:ext cx="5401733" cy="405130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a:bodyPr>
          <a:lstStyle/>
          <a:p>
            <a:pPr>
              <a:buNone/>
            </a:pPr>
            <a:r>
              <a:rPr lang="en-US" sz="3200" dirty="0" smtClean="0"/>
              <a:t> Suppose a woman tests positive for breast cancer. No current test is perfect and so it is possible that this result is erroneous. This woman would like to know the probability that she really does have breast cancer.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 </a:t>
            </a:r>
            <a:r>
              <a:rPr lang="en-US" sz="3200" dirty="0" smtClean="0"/>
              <a:t>Some additional information:</a:t>
            </a:r>
          </a:p>
          <a:p>
            <a:r>
              <a:rPr lang="en-US" sz="3200" dirty="0" smtClean="0"/>
              <a:t>One percent of women in her age group have breast cancer.</a:t>
            </a:r>
          </a:p>
          <a:p>
            <a:r>
              <a:rPr lang="en-US" sz="3200" dirty="0" smtClean="0"/>
              <a:t>For women who actually have breast cancer, the probability of a positive mammogram is 0.90.</a:t>
            </a:r>
          </a:p>
          <a:p>
            <a:r>
              <a:rPr lang="en-US" sz="3200" dirty="0" smtClean="0"/>
              <a:t>For women who do not have breast cancer, the probability of a positive mammogram is 0.09.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sz="3200" dirty="0" smtClean="0"/>
              <a:t>Which of these is closest to the probability that this woman actually has breast cancer?</a:t>
            </a:r>
          </a:p>
          <a:p>
            <a:pPr marL="514350" indent="-514350">
              <a:buFont typeface="+mj-lt"/>
              <a:buAutoNum type="alphaUcPeriod"/>
            </a:pPr>
            <a:r>
              <a:rPr lang="en-US" sz="3200" dirty="0" smtClean="0"/>
              <a:t>1%</a:t>
            </a:r>
          </a:p>
          <a:p>
            <a:pPr marL="514350" indent="-514350">
              <a:buFont typeface="+mj-lt"/>
              <a:buAutoNum type="alphaUcPeriod"/>
            </a:pPr>
            <a:r>
              <a:rPr lang="en-US" sz="3200" dirty="0" smtClean="0"/>
              <a:t>10%</a:t>
            </a:r>
          </a:p>
          <a:p>
            <a:pPr marL="514350" indent="-514350">
              <a:buFont typeface="+mj-lt"/>
              <a:buAutoNum type="alphaUcPeriod"/>
            </a:pPr>
            <a:r>
              <a:rPr lang="en-US" sz="3200" dirty="0" smtClean="0"/>
              <a:t>81%</a:t>
            </a:r>
          </a:p>
          <a:p>
            <a:pPr marL="514350" indent="-514350">
              <a:buFont typeface="+mj-lt"/>
              <a:buAutoNum type="alphaUcPeriod"/>
            </a:pPr>
            <a:r>
              <a:rPr lang="en-US" sz="3200" dirty="0" smtClean="0"/>
              <a:t>90%</a:t>
            </a:r>
          </a:p>
          <a:p>
            <a:pPr marL="514350" indent="-514350">
              <a:buFont typeface="+mj-lt"/>
              <a:buAutoNum type="alphaUcPeriod"/>
            </a:pPr>
            <a:r>
              <a:rPr lang="en-US" sz="3200" dirty="0" smtClean="0"/>
              <a:t>100%</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a:bodyPr>
          <a:lstStyle/>
          <a:p>
            <a:pPr>
              <a:buNone/>
            </a:pPr>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58643387"/>
              </p:ext>
            </p:extLst>
          </p:nvPr>
        </p:nvGraphicFramePr>
        <p:xfrm>
          <a:off x="1268730" y="1844801"/>
          <a:ext cx="7536944" cy="4254249"/>
        </p:xfrm>
        <a:graphic>
          <a:graphicData uri="http://schemas.openxmlformats.org/drawingml/2006/table">
            <a:tbl>
              <a:tblPr firstRow="1" bandRow="1">
                <a:tableStyleId>{5C22544A-7EE6-4342-B048-85BDC9FD1C3A}</a:tableStyleId>
              </a:tblPr>
              <a:tblGrid>
                <a:gridCol w="1884236"/>
                <a:gridCol w="1884236"/>
                <a:gridCol w="1884236"/>
                <a:gridCol w="1884236"/>
              </a:tblGrid>
              <a:tr h="991363">
                <a:tc>
                  <a:txBody>
                    <a:bodyPr/>
                    <a:lstStyle/>
                    <a:p>
                      <a:endParaRPr lang="en-US" sz="2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Test Positive</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Test Negative</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Total</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Have</a:t>
                      </a:r>
                      <a:r>
                        <a:rPr lang="en-US" sz="2600" b="1" baseline="0" dirty="0" smtClean="0">
                          <a:solidFill>
                            <a:schemeClr val="bg1"/>
                          </a:solidFill>
                        </a:rPr>
                        <a:t> BC</a:t>
                      </a:r>
                    </a:p>
                    <a:p>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Don’t have</a:t>
                      </a:r>
                    </a:p>
                    <a:p>
                      <a:r>
                        <a:rPr lang="en-US" sz="2600" b="1" dirty="0" smtClean="0">
                          <a:solidFill>
                            <a:schemeClr val="bg1"/>
                          </a:solidFill>
                        </a:rPr>
                        <a:t>BC</a:t>
                      </a:r>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Total</a:t>
                      </a:r>
                    </a:p>
                    <a:p>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6" name="TextBox 5"/>
          <p:cNvSpPr txBox="1"/>
          <p:nvPr/>
        </p:nvSpPr>
        <p:spPr>
          <a:xfrm>
            <a:off x="7182248" y="5025612"/>
            <a:ext cx="1242529" cy="646331"/>
          </a:xfrm>
          <a:prstGeom prst="rect">
            <a:avLst/>
          </a:prstGeom>
          <a:noFill/>
        </p:spPr>
        <p:txBody>
          <a:bodyPr wrap="square" rtlCol="0">
            <a:spAutoFit/>
          </a:bodyPr>
          <a:lstStyle/>
          <a:p>
            <a:pPr algn="ctr"/>
            <a:r>
              <a:rPr lang="en-US" sz="3600" dirty="0" smtClean="0"/>
              <a:t>1000</a:t>
            </a:r>
            <a:endParaRPr lang="en-US" sz="3600" dirty="0"/>
          </a:p>
        </p:txBody>
      </p:sp>
      <p:sp>
        <p:nvSpPr>
          <p:cNvPr id="7" name="TextBox 6"/>
          <p:cNvSpPr txBox="1"/>
          <p:nvPr/>
        </p:nvSpPr>
        <p:spPr>
          <a:xfrm>
            <a:off x="7397362" y="3016381"/>
            <a:ext cx="807931" cy="646331"/>
          </a:xfrm>
          <a:prstGeom prst="rect">
            <a:avLst/>
          </a:prstGeom>
          <a:noFill/>
        </p:spPr>
        <p:txBody>
          <a:bodyPr wrap="square" rtlCol="0">
            <a:spAutoFit/>
          </a:bodyPr>
          <a:lstStyle/>
          <a:p>
            <a:pPr algn="ctr"/>
            <a:r>
              <a:rPr lang="en-US" sz="3600" dirty="0" smtClean="0"/>
              <a:t>10</a:t>
            </a:r>
            <a:endParaRPr lang="en-US" sz="3600" dirty="0"/>
          </a:p>
        </p:txBody>
      </p:sp>
      <p:sp>
        <p:nvSpPr>
          <p:cNvPr id="8" name="TextBox 7"/>
          <p:cNvSpPr txBox="1"/>
          <p:nvPr/>
        </p:nvSpPr>
        <p:spPr>
          <a:xfrm>
            <a:off x="7323350" y="4041145"/>
            <a:ext cx="1090129" cy="646331"/>
          </a:xfrm>
          <a:prstGeom prst="rect">
            <a:avLst/>
          </a:prstGeom>
          <a:noFill/>
        </p:spPr>
        <p:txBody>
          <a:bodyPr wrap="square" rtlCol="0">
            <a:spAutoFit/>
          </a:bodyPr>
          <a:lstStyle/>
          <a:p>
            <a:pPr algn="ctr"/>
            <a:r>
              <a:rPr lang="en-US" sz="3600" dirty="0" smtClean="0"/>
              <a:t>990</a:t>
            </a:r>
            <a:endParaRPr lang="en-US" sz="3600" dirty="0"/>
          </a:p>
        </p:txBody>
      </p:sp>
      <p:sp>
        <p:nvSpPr>
          <p:cNvPr id="9" name="TextBox 8"/>
          <p:cNvSpPr txBox="1"/>
          <p:nvPr/>
        </p:nvSpPr>
        <p:spPr>
          <a:xfrm>
            <a:off x="3737383" y="3004951"/>
            <a:ext cx="807931" cy="646331"/>
          </a:xfrm>
          <a:prstGeom prst="rect">
            <a:avLst/>
          </a:prstGeom>
          <a:noFill/>
        </p:spPr>
        <p:txBody>
          <a:bodyPr wrap="square" rtlCol="0">
            <a:spAutoFit/>
          </a:bodyPr>
          <a:lstStyle/>
          <a:p>
            <a:pPr algn="ctr"/>
            <a:r>
              <a:rPr lang="en-US" sz="3600" dirty="0" smtClean="0"/>
              <a:t>9</a:t>
            </a:r>
            <a:endParaRPr lang="en-US" sz="3600" dirty="0"/>
          </a:p>
        </p:txBody>
      </p:sp>
      <p:sp>
        <p:nvSpPr>
          <p:cNvPr id="10" name="TextBox 9"/>
          <p:cNvSpPr txBox="1"/>
          <p:nvPr/>
        </p:nvSpPr>
        <p:spPr>
          <a:xfrm>
            <a:off x="5626712" y="3004951"/>
            <a:ext cx="807931" cy="646331"/>
          </a:xfrm>
          <a:prstGeom prst="rect">
            <a:avLst/>
          </a:prstGeom>
          <a:noFill/>
        </p:spPr>
        <p:txBody>
          <a:bodyPr wrap="square" rtlCol="0">
            <a:spAutoFit/>
          </a:bodyPr>
          <a:lstStyle/>
          <a:p>
            <a:pPr algn="ctr"/>
            <a:r>
              <a:rPr lang="en-US" sz="3600" dirty="0" smtClean="0"/>
              <a:t>1</a:t>
            </a:r>
            <a:endParaRPr lang="en-US" sz="3600" dirty="0"/>
          </a:p>
        </p:txBody>
      </p:sp>
      <p:sp>
        <p:nvSpPr>
          <p:cNvPr id="11" name="TextBox 10"/>
          <p:cNvSpPr txBox="1"/>
          <p:nvPr/>
        </p:nvSpPr>
        <p:spPr>
          <a:xfrm>
            <a:off x="3737383" y="4029715"/>
            <a:ext cx="807931" cy="646331"/>
          </a:xfrm>
          <a:prstGeom prst="rect">
            <a:avLst/>
          </a:prstGeom>
          <a:noFill/>
        </p:spPr>
        <p:txBody>
          <a:bodyPr wrap="square" rtlCol="0">
            <a:spAutoFit/>
          </a:bodyPr>
          <a:lstStyle/>
          <a:p>
            <a:pPr algn="ctr"/>
            <a:r>
              <a:rPr lang="en-US" sz="3600" dirty="0" smtClean="0"/>
              <a:t>89</a:t>
            </a:r>
            <a:endParaRPr lang="en-US" sz="3600" dirty="0"/>
          </a:p>
        </p:txBody>
      </p:sp>
      <p:sp>
        <p:nvSpPr>
          <p:cNvPr id="12" name="TextBox 11"/>
          <p:cNvSpPr txBox="1"/>
          <p:nvPr/>
        </p:nvSpPr>
        <p:spPr>
          <a:xfrm>
            <a:off x="5556693" y="4029715"/>
            <a:ext cx="1034730" cy="646331"/>
          </a:xfrm>
          <a:prstGeom prst="rect">
            <a:avLst/>
          </a:prstGeom>
          <a:noFill/>
        </p:spPr>
        <p:txBody>
          <a:bodyPr wrap="square" rtlCol="0">
            <a:spAutoFit/>
          </a:bodyPr>
          <a:lstStyle/>
          <a:p>
            <a:pPr algn="ctr"/>
            <a:r>
              <a:rPr lang="en-US" sz="3600" dirty="0" smtClean="0"/>
              <a:t>901</a:t>
            </a:r>
            <a:endParaRPr lang="en-US" sz="3600" dirty="0"/>
          </a:p>
        </p:txBody>
      </p:sp>
      <p:sp>
        <p:nvSpPr>
          <p:cNvPr id="13" name="TextBox 12"/>
          <p:cNvSpPr txBox="1"/>
          <p:nvPr/>
        </p:nvSpPr>
        <p:spPr>
          <a:xfrm>
            <a:off x="3620330" y="5014182"/>
            <a:ext cx="1034730" cy="646331"/>
          </a:xfrm>
          <a:prstGeom prst="rect">
            <a:avLst/>
          </a:prstGeom>
          <a:noFill/>
        </p:spPr>
        <p:txBody>
          <a:bodyPr wrap="square" rtlCol="0">
            <a:spAutoFit/>
          </a:bodyPr>
          <a:lstStyle/>
          <a:p>
            <a:pPr algn="ctr"/>
            <a:r>
              <a:rPr lang="en-US" sz="3600" dirty="0" smtClean="0"/>
              <a:t>98</a:t>
            </a:r>
            <a:endParaRPr lang="en-US" sz="3600" dirty="0"/>
          </a:p>
        </p:txBody>
      </p:sp>
      <p:sp>
        <p:nvSpPr>
          <p:cNvPr id="14" name="TextBox 13"/>
          <p:cNvSpPr txBox="1"/>
          <p:nvPr/>
        </p:nvSpPr>
        <p:spPr>
          <a:xfrm>
            <a:off x="5556693" y="5014182"/>
            <a:ext cx="1034730" cy="646331"/>
          </a:xfrm>
          <a:prstGeom prst="rect">
            <a:avLst/>
          </a:prstGeom>
          <a:noFill/>
        </p:spPr>
        <p:txBody>
          <a:bodyPr wrap="square" rtlCol="0">
            <a:spAutoFit/>
          </a:bodyPr>
          <a:lstStyle/>
          <a:p>
            <a:pPr algn="ctr"/>
            <a:r>
              <a:rPr lang="en-US" sz="3600" dirty="0" smtClean="0"/>
              <a:t>902</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anim calcmode="lin" valueType="num">
                                      <p:cBhvr>
                                        <p:cTn id="15" dur="2000" fill="hold"/>
                                        <p:tgtEl>
                                          <p:spTgt spid="7"/>
                                        </p:tgtEl>
                                        <p:attrNameLst>
                                          <p:attrName>ppt_w</p:attrName>
                                        </p:attrNameLst>
                                      </p:cBhvr>
                                      <p:tavLst>
                                        <p:tav tm="0" fmla="#ppt_w*sin(2.5*pi*$)">
                                          <p:val>
                                            <p:fltVal val="0"/>
                                          </p:val>
                                        </p:tav>
                                        <p:tav tm="100000">
                                          <p:val>
                                            <p:fltVal val="1"/>
                                          </p:val>
                                        </p:tav>
                                      </p:tavLst>
                                    </p:anim>
                                    <p:anim calcmode="lin" valueType="num">
                                      <p:cBhvr>
                                        <p:cTn id="16"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anim calcmode="lin" valueType="num">
                                      <p:cBhvr>
                                        <p:cTn id="22" dur="2000" fill="hold"/>
                                        <p:tgtEl>
                                          <p:spTgt spid="8"/>
                                        </p:tgtEl>
                                        <p:attrNameLst>
                                          <p:attrName>ppt_w</p:attrName>
                                        </p:attrNameLst>
                                      </p:cBhvr>
                                      <p:tavLst>
                                        <p:tav tm="0" fmla="#ppt_w*sin(2.5*pi*$)">
                                          <p:val>
                                            <p:fltVal val="0"/>
                                          </p:val>
                                        </p:tav>
                                        <p:tav tm="100000">
                                          <p:val>
                                            <p:fltVal val="1"/>
                                          </p:val>
                                        </p:tav>
                                      </p:tavLst>
                                    </p:anim>
                                    <p:anim calcmode="lin" valueType="num">
                                      <p:cBhvr>
                                        <p:cTn id="23"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anim calcmode="lin" valueType="num">
                                      <p:cBhvr>
                                        <p:cTn id="29" dur="2000" fill="hold"/>
                                        <p:tgtEl>
                                          <p:spTgt spid="9"/>
                                        </p:tgtEl>
                                        <p:attrNameLst>
                                          <p:attrName>ppt_w</p:attrName>
                                        </p:attrNameLst>
                                      </p:cBhvr>
                                      <p:tavLst>
                                        <p:tav tm="0" fmla="#ppt_w*sin(2.5*pi*$)">
                                          <p:val>
                                            <p:fltVal val="0"/>
                                          </p:val>
                                        </p:tav>
                                        <p:tav tm="100000">
                                          <p:val>
                                            <p:fltVal val="1"/>
                                          </p:val>
                                        </p:tav>
                                      </p:tavLst>
                                    </p:anim>
                                    <p:anim calcmode="lin" valueType="num">
                                      <p:cBhvr>
                                        <p:cTn id="30"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anim calcmode="lin" valueType="num">
                                      <p:cBhvr>
                                        <p:cTn id="36" dur="2000" fill="hold"/>
                                        <p:tgtEl>
                                          <p:spTgt spid="10"/>
                                        </p:tgtEl>
                                        <p:attrNameLst>
                                          <p:attrName>ppt_w</p:attrName>
                                        </p:attrNameLst>
                                      </p:cBhvr>
                                      <p:tavLst>
                                        <p:tav tm="0" fmla="#ppt_w*sin(2.5*pi*$)">
                                          <p:val>
                                            <p:fltVal val="0"/>
                                          </p:val>
                                        </p:tav>
                                        <p:tav tm="100000">
                                          <p:val>
                                            <p:fltVal val="1"/>
                                          </p:val>
                                        </p:tav>
                                      </p:tavLst>
                                    </p:anim>
                                    <p:anim calcmode="lin" valueType="num">
                                      <p:cBhvr>
                                        <p:cTn id="37"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2000"/>
                                        <p:tgtEl>
                                          <p:spTgt spid="11"/>
                                        </p:tgtEl>
                                      </p:cBhvr>
                                    </p:animEffect>
                                    <p:anim calcmode="lin" valueType="num">
                                      <p:cBhvr>
                                        <p:cTn id="43" dur="2000" fill="hold"/>
                                        <p:tgtEl>
                                          <p:spTgt spid="11"/>
                                        </p:tgtEl>
                                        <p:attrNameLst>
                                          <p:attrName>ppt_w</p:attrName>
                                        </p:attrNameLst>
                                      </p:cBhvr>
                                      <p:tavLst>
                                        <p:tav tm="0" fmla="#ppt_w*sin(2.5*pi*$)">
                                          <p:val>
                                            <p:fltVal val="0"/>
                                          </p:val>
                                        </p:tav>
                                        <p:tav tm="100000">
                                          <p:val>
                                            <p:fltVal val="1"/>
                                          </p:val>
                                        </p:tav>
                                      </p:tavLst>
                                    </p:anim>
                                    <p:anim calcmode="lin" valueType="num">
                                      <p:cBhvr>
                                        <p:cTn id="44" dur="2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2000"/>
                                        <p:tgtEl>
                                          <p:spTgt spid="12"/>
                                        </p:tgtEl>
                                      </p:cBhvr>
                                    </p:animEffect>
                                    <p:anim calcmode="lin" valueType="num">
                                      <p:cBhvr>
                                        <p:cTn id="50" dur="2000" fill="hold"/>
                                        <p:tgtEl>
                                          <p:spTgt spid="12"/>
                                        </p:tgtEl>
                                        <p:attrNameLst>
                                          <p:attrName>ppt_w</p:attrName>
                                        </p:attrNameLst>
                                      </p:cBhvr>
                                      <p:tavLst>
                                        <p:tav tm="0" fmla="#ppt_w*sin(2.5*pi*$)">
                                          <p:val>
                                            <p:fltVal val="0"/>
                                          </p:val>
                                        </p:tav>
                                        <p:tav tm="100000">
                                          <p:val>
                                            <p:fltVal val="1"/>
                                          </p:val>
                                        </p:tav>
                                      </p:tavLst>
                                    </p:anim>
                                    <p:anim calcmode="lin" valueType="num">
                                      <p:cBhvr>
                                        <p:cTn id="51" dur="2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45"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2000"/>
                                        <p:tgtEl>
                                          <p:spTgt spid="13"/>
                                        </p:tgtEl>
                                      </p:cBhvr>
                                    </p:animEffect>
                                    <p:anim calcmode="lin" valueType="num">
                                      <p:cBhvr>
                                        <p:cTn id="57" dur="2000" fill="hold"/>
                                        <p:tgtEl>
                                          <p:spTgt spid="13"/>
                                        </p:tgtEl>
                                        <p:attrNameLst>
                                          <p:attrName>ppt_w</p:attrName>
                                        </p:attrNameLst>
                                      </p:cBhvr>
                                      <p:tavLst>
                                        <p:tav tm="0" fmla="#ppt_w*sin(2.5*pi*$)">
                                          <p:val>
                                            <p:fltVal val="0"/>
                                          </p:val>
                                        </p:tav>
                                        <p:tav tm="100000">
                                          <p:val>
                                            <p:fltVal val="1"/>
                                          </p:val>
                                        </p:tav>
                                      </p:tavLst>
                                    </p:anim>
                                    <p:anim calcmode="lin" valueType="num">
                                      <p:cBhvr>
                                        <p:cTn id="58" dur="2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2000"/>
                                        <p:tgtEl>
                                          <p:spTgt spid="14"/>
                                        </p:tgtEl>
                                      </p:cBhvr>
                                    </p:animEffect>
                                    <p:anim calcmode="lin" valueType="num">
                                      <p:cBhvr>
                                        <p:cTn id="64" dur="2000" fill="hold"/>
                                        <p:tgtEl>
                                          <p:spTgt spid="14"/>
                                        </p:tgtEl>
                                        <p:attrNameLst>
                                          <p:attrName>ppt_w</p:attrName>
                                        </p:attrNameLst>
                                      </p:cBhvr>
                                      <p:tavLst>
                                        <p:tav tm="0" fmla="#ppt_w*sin(2.5*pi*$)">
                                          <p:val>
                                            <p:fltVal val="0"/>
                                          </p:val>
                                        </p:tav>
                                        <p:tav tm="100000">
                                          <p:val>
                                            <p:fltVal val="1"/>
                                          </p:val>
                                        </p:tav>
                                      </p:tavLst>
                                    </p:anim>
                                    <p:anim calcmode="lin" valueType="num">
                                      <p:cBhvr>
                                        <p:cTn id="65" dur="20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a:bodyPr>
          <a:lstStyle/>
          <a:p>
            <a:pPr>
              <a:buNone/>
            </a:pPr>
            <a:r>
              <a:rPr lang="en-US" sz="3200" dirty="0" smtClean="0"/>
              <a:t>Given that the woman received a positive test result, what is the probability that she actually has breast cancer?</a:t>
            </a:r>
          </a:p>
          <a:p>
            <a:pPr>
              <a:buNone/>
            </a:pPr>
            <a:endParaRPr lang="en-US" sz="3200" dirty="0" smtClean="0"/>
          </a:p>
          <a:p>
            <a:pPr>
              <a:buNone/>
            </a:pPr>
            <a:r>
              <a:rPr lang="en-US" sz="3200" dirty="0" smtClean="0"/>
              <a:t>P(BC | Test Positive)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Introductions</a:t>
            </a:r>
            <a:endParaRPr lang="en-US" dirty="0"/>
          </a:p>
        </p:txBody>
      </p:sp>
      <p:sp>
        <p:nvSpPr>
          <p:cNvPr id="5" name="Content Placeholder 4"/>
          <p:cNvSpPr>
            <a:spLocks noGrp="1"/>
          </p:cNvSpPr>
          <p:nvPr>
            <p:ph idx="1"/>
          </p:nvPr>
        </p:nvSpPr>
        <p:spPr>
          <a:xfrm>
            <a:off x="1942415" y="2133600"/>
            <a:ext cx="6591985" cy="4541520"/>
          </a:xfrm>
        </p:spPr>
        <p:txBody>
          <a:bodyPr>
            <a:normAutofit/>
          </a:bodyPr>
          <a:lstStyle/>
          <a:p>
            <a:r>
              <a:rPr lang="en-US" sz="3200" dirty="0"/>
              <a:t>Who </a:t>
            </a:r>
            <a:r>
              <a:rPr lang="en-US" sz="3200" dirty="0" smtClean="0"/>
              <a:t>are we?</a:t>
            </a:r>
            <a:endParaRPr lang="en-US" sz="3200" dirty="0"/>
          </a:p>
          <a:p>
            <a:pPr lvl="1"/>
            <a:r>
              <a:rPr lang="en-US" sz="3000" dirty="0"/>
              <a:t>The 3 “B”s of public speaking</a:t>
            </a:r>
          </a:p>
          <a:p>
            <a:pPr lvl="1"/>
            <a:r>
              <a:rPr lang="en-US" sz="3000" dirty="0"/>
              <a:t>Standing on the shoulders of giants</a:t>
            </a:r>
          </a:p>
          <a:p>
            <a:r>
              <a:rPr lang="en-US" sz="3200" dirty="0"/>
              <a:t>Who are you?</a:t>
            </a:r>
            <a:endParaRPr lang="en-US" sz="3000" dirty="0"/>
          </a:p>
          <a:p>
            <a:pPr lvl="1"/>
            <a:r>
              <a:rPr lang="en-US" sz="3000" dirty="0" smtClean="0"/>
              <a:t>What do you teach?</a:t>
            </a:r>
          </a:p>
          <a:p>
            <a:pPr lvl="1"/>
            <a:r>
              <a:rPr lang="en-US" sz="3000" dirty="0" smtClean="0"/>
              <a:t>Grade level?</a:t>
            </a:r>
          </a:p>
          <a:p>
            <a:pPr lvl="1"/>
            <a:endParaRPr lang="en-US" sz="3000" dirty="0"/>
          </a:p>
          <a:p>
            <a:endParaRPr lang="en-US" dirty="0"/>
          </a:p>
        </p:txBody>
      </p:sp>
    </p:spTree>
    <p:extLst>
      <p:ext uri="{BB962C8B-B14F-4D97-AF65-F5344CB8AC3E}">
        <p14:creationId xmlns:p14="http://schemas.microsoft.com/office/powerpoint/2010/main" val="25793048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a:bodyPr>
          <a:lstStyle/>
          <a:p>
            <a:pPr>
              <a:buNone/>
            </a:pPr>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191567843"/>
              </p:ext>
            </p:extLst>
          </p:nvPr>
        </p:nvGraphicFramePr>
        <p:xfrm>
          <a:off x="1268730" y="1844801"/>
          <a:ext cx="7536944" cy="4254249"/>
        </p:xfrm>
        <a:graphic>
          <a:graphicData uri="http://schemas.openxmlformats.org/drawingml/2006/table">
            <a:tbl>
              <a:tblPr firstRow="1" bandRow="1">
                <a:tableStyleId>{5C22544A-7EE6-4342-B048-85BDC9FD1C3A}</a:tableStyleId>
              </a:tblPr>
              <a:tblGrid>
                <a:gridCol w="1884236"/>
                <a:gridCol w="1884236"/>
                <a:gridCol w="1884236"/>
                <a:gridCol w="1884236"/>
              </a:tblGrid>
              <a:tr h="991363">
                <a:tc>
                  <a:txBody>
                    <a:bodyPr/>
                    <a:lstStyle/>
                    <a:p>
                      <a:endParaRPr lang="en-US" sz="2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Test Positive</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Test Negative</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600" dirty="0" smtClean="0"/>
                        <a:t>Total</a:t>
                      </a: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Have</a:t>
                      </a:r>
                      <a:r>
                        <a:rPr lang="en-US" sz="2600" b="1" baseline="0" dirty="0" smtClean="0">
                          <a:solidFill>
                            <a:schemeClr val="bg1"/>
                          </a:solidFill>
                        </a:rPr>
                        <a:t> BC</a:t>
                      </a:r>
                    </a:p>
                    <a:p>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Don’t have</a:t>
                      </a:r>
                    </a:p>
                    <a:p>
                      <a:r>
                        <a:rPr lang="en-US" sz="2600" b="1" dirty="0" smtClean="0">
                          <a:solidFill>
                            <a:schemeClr val="bg1"/>
                          </a:solidFill>
                        </a:rPr>
                        <a:t>BC</a:t>
                      </a:r>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91363">
                <a:tc>
                  <a:txBody>
                    <a:bodyPr/>
                    <a:lstStyle/>
                    <a:p>
                      <a:r>
                        <a:rPr lang="en-US" sz="2600" b="1" dirty="0" smtClean="0">
                          <a:solidFill>
                            <a:schemeClr val="bg1"/>
                          </a:solidFill>
                        </a:rPr>
                        <a:t>Total</a:t>
                      </a:r>
                    </a:p>
                    <a:p>
                      <a:endParaRPr lang="en-US" sz="26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6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6" name="TextBox 5"/>
          <p:cNvSpPr txBox="1"/>
          <p:nvPr/>
        </p:nvSpPr>
        <p:spPr>
          <a:xfrm>
            <a:off x="7182248" y="5025612"/>
            <a:ext cx="1242529" cy="646331"/>
          </a:xfrm>
          <a:prstGeom prst="rect">
            <a:avLst/>
          </a:prstGeom>
          <a:noFill/>
        </p:spPr>
        <p:txBody>
          <a:bodyPr wrap="square" rtlCol="0">
            <a:spAutoFit/>
          </a:bodyPr>
          <a:lstStyle/>
          <a:p>
            <a:pPr algn="ctr"/>
            <a:r>
              <a:rPr lang="en-US" sz="3600" dirty="0" smtClean="0"/>
              <a:t>1000</a:t>
            </a:r>
            <a:endParaRPr lang="en-US" sz="3600" dirty="0"/>
          </a:p>
        </p:txBody>
      </p:sp>
      <p:sp>
        <p:nvSpPr>
          <p:cNvPr id="7" name="TextBox 6"/>
          <p:cNvSpPr txBox="1"/>
          <p:nvPr/>
        </p:nvSpPr>
        <p:spPr>
          <a:xfrm>
            <a:off x="7397362" y="3016381"/>
            <a:ext cx="807931" cy="646331"/>
          </a:xfrm>
          <a:prstGeom prst="rect">
            <a:avLst/>
          </a:prstGeom>
          <a:noFill/>
        </p:spPr>
        <p:txBody>
          <a:bodyPr wrap="square" rtlCol="0">
            <a:spAutoFit/>
          </a:bodyPr>
          <a:lstStyle/>
          <a:p>
            <a:pPr algn="ctr"/>
            <a:r>
              <a:rPr lang="en-US" sz="3600" dirty="0" smtClean="0"/>
              <a:t>10</a:t>
            </a:r>
            <a:endParaRPr lang="en-US" sz="3600" dirty="0"/>
          </a:p>
        </p:txBody>
      </p:sp>
      <p:sp>
        <p:nvSpPr>
          <p:cNvPr id="8" name="TextBox 7"/>
          <p:cNvSpPr txBox="1"/>
          <p:nvPr/>
        </p:nvSpPr>
        <p:spPr>
          <a:xfrm>
            <a:off x="7323350" y="4041145"/>
            <a:ext cx="1090129" cy="646331"/>
          </a:xfrm>
          <a:prstGeom prst="rect">
            <a:avLst/>
          </a:prstGeom>
          <a:noFill/>
        </p:spPr>
        <p:txBody>
          <a:bodyPr wrap="square" rtlCol="0">
            <a:spAutoFit/>
          </a:bodyPr>
          <a:lstStyle/>
          <a:p>
            <a:pPr algn="ctr"/>
            <a:r>
              <a:rPr lang="en-US" sz="3600" dirty="0" smtClean="0"/>
              <a:t>990</a:t>
            </a:r>
            <a:endParaRPr lang="en-US" sz="3600" dirty="0"/>
          </a:p>
        </p:txBody>
      </p:sp>
      <p:sp>
        <p:nvSpPr>
          <p:cNvPr id="9" name="TextBox 8"/>
          <p:cNvSpPr txBox="1"/>
          <p:nvPr/>
        </p:nvSpPr>
        <p:spPr>
          <a:xfrm>
            <a:off x="3737383" y="3004951"/>
            <a:ext cx="807931" cy="646331"/>
          </a:xfrm>
          <a:prstGeom prst="rect">
            <a:avLst/>
          </a:prstGeom>
          <a:noFill/>
        </p:spPr>
        <p:txBody>
          <a:bodyPr wrap="square" rtlCol="0">
            <a:spAutoFit/>
          </a:bodyPr>
          <a:lstStyle/>
          <a:p>
            <a:pPr algn="ctr"/>
            <a:r>
              <a:rPr lang="en-US" sz="3600" dirty="0" smtClean="0"/>
              <a:t>9</a:t>
            </a:r>
            <a:endParaRPr lang="en-US" sz="3600" dirty="0"/>
          </a:p>
        </p:txBody>
      </p:sp>
      <p:sp>
        <p:nvSpPr>
          <p:cNvPr id="10" name="TextBox 9"/>
          <p:cNvSpPr txBox="1"/>
          <p:nvPr/>
        </p:nvSpPr>
        <p:spPr>
          <a:xfrm>
            <a:off x="5626712" y="3004951"/>
            <a:ext cx="807931" cy="646331"/>
          </a:xfrm>
          <a:prstGeom prst="rect">
            <a:avLst/>
          </a:prstGeom>
          <a:noFill/>
        </p:spPr>
        <p:txBody>
          <a:bodyPr wrap="square" rtlCol="0">
            <a:spAutoFit/>
          </a:bodyPr>
          <a:lstStyle/>
          <a:p>
            <a:pPr algn="ctr"/>
            <a:r>
              <a:rPr lang="en-US" sz="3600" dirty="0" smtClean="0"/>
              <a:t>1</a:t>
            </a:r>
            <a:endParaRPr lang="en-US" sz="3600" dirty="0"/>
          </a:p>
        </p:txBody>
      </p:sp>
      <p:sp>
        <p:nvSpPr>
          <p:cNvPr id="11" name="TextBox 10"/>
          <p:cNvSpPr txBox="1"/>
          <p:nvPr/>
        </p:nvSpPr>
        <p:spPr>
          <a:xfrm>
            <a:off x="3737383" y="4029715"/>
            <a:ext cx="807931" cy="646331"/>
          </a:xfrm>
          <a:prstGeom prst="rect">
            <a:avLst/>
          </a:prstGeom>
          <a:noFill/>
        </p:spPr>
        <p:txBody>
          <a:bodyPr wrap="square" rtlCol="0">
            <a:spAutoFit/>
          </a:bodyPr>
          <a:lstStyle/>
          <a:p>
            <a:pPr algn="ctr"/>
            <a:r>
              <a:rPr lang="en-US" sz="3600" dirty="0" smtClean="0"/>
              <a:t>89</a:t>
            </a:r>
            <a:endParaRPr lang="en-US" sz="3600" dirty="0"/>
          </a:p>
        </p:txBody>
      </p:sp>
      <p:sp>
        <p:nvSpPr>
          <p:cNvPr id="12" name="TextBox 11"/>
          <p:cNvSpPr txBox="1"/>
          <p:nvPr/>
        </p:nvSpPr>
        <p:spPr>
          <a:xfrm>
            <a:off x="5556693" y="4029715"/>
            <a:ext cx="1034730" cy="646331"/>
          </a:xfrm>
          <a:prstGeom prst="rect">
            <a:avLst/>
          </a:prstGeom>
          <a:noFill/>
        </p:spPr>
        <p:txBody>
          <a:bodyPr wrap="square" rtlCol="0">
            <a:spAutoFit/>
          </a:bodyPr>
          <a:lstStyle/>
          <a:p>
            <a:pPr algn="ctr"/>
            <a:r>
              <a:rPr lang="en-US" sz="3600" dirty="0" smtClean="0"/>
              <a:t>901</a:t>
            </a:r>
            <a:endParaRPr lang="en-US" sz="3600" dirty="0"/>
          </a:p>
        </p:txBody>
      </p:sp>
      <p:sp>
        <p:nvSpPr>
          <p:cNvPr id="13" name="TextBox 12"/>
          <p:cNvSpPr txBox="1"/>
          <p:nvPr/>
        </p:nvSpPr>
        <p:spPr>
          <a:xfrm>
            <a:off x="3620330" y="5014182"/>
            <a:ext cx="1034730" cy="646331"/>
          </a:xfrm>
          <a:prstGeom prst="rect">
            <a:avLst/>
          </a:prstGeom>
          <a:noFill/>
        </p:spPr>
        <p:txBody>
          <a:bodyPr wrap="square" rtlCol="0">
            <a:spAutoFit/>
          </a:bodyPr>
          <a:lstStyle/>
          <a:p>
            <a:pPr algn="ctr"/>
            <a:r>
              <a:rPr lang="en-US" sz="3600" dirty="0" smtClean="0"/>
              <a:t>98</a:t>
            </a:r>
            <a:endParaRPr lang="en-US" sz="3600" dirty="0"/>
          </a:p>
        </p:txBody>
      </p:sp>
      <p:sp>
        <p:nvSpPr>
          <p:cNvPr id="14" name="TextBox 13"/>
          <p:cNvSpPr txBox="1"/>
          <p:nvPr/>
        </p:nvSpPr>
        <p:spPr>
          <a:xfrm>
            <a:off x="5556693" y="5014182"/>
            <a:ext cx="1034730" cy="646331"/>
          </a:xfrm>
          <a:prstGeom prst="rect">
            <a:avLst/>
          </a:prstGeom>
          <a:noFill/>
        </p:spPr>
        <p:txBody>
          <a:bodyPr wrap="square" rtlCol="0">
            <a:spAutoFit/>
          </a:bodyPr>
          <a:lstStyle/>
          <a:p>
            <a:pPr algn="ctr"/>
            <a:r>
              <a:rPr lang="en-US" sz="3600" dirty="0" smtClean="0"/>
              <a:t>902</a:t>
            </a:r>
            <a:endParaRPr lang="en-US" sz="3600" dirty="0"/>
          </a:p>
        </p:txBody>
      </p:sp>
      <p:sp>
        <p:nvSpPr>
          <p:cNvPr id="5" name="Rectangle 4"/>
          <p:cNvSpPr/>
          <p:nvPr/>
        </p:nvSpPr>
        <p:spPr>
          <a:xfrm>
            <a:off x="3166110" y="1623060"/>
            <a:ext cx="1828800" cy="4411980"/>
          </a:xfrm>
          <a:prstGeom prst="rect">
            <a:avLst/>
          </a:prstGeom>
          <a:noFill/>
          <a:ln w="762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109210" y="1623060"/>
            <a:ext cx="3577590" cy="441198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2954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Question About Breast Cancer</a:t>
            </a:r>
            <a:endParaRPr lang="en-US" dirty="0"/>
          </a:p>
        </p:txBody>
      </p:sp>
      <p:sp>
        <p:nvSpPr>
          <p:cNvPr id="3" name="Content Placeholder 2"/>
          <p:cNvSpPr>
            <a:spLocks noGrp="1"/>
          </p:cNvSpPr>
          <p:nvPr>
            <p:ph idx="1"/>
          </p:nvPr>
        </p:nvSpPr>
        <p:spPr/>
        <p:txBody>
          <a:bodyPr>
            <a:normAutofit/>
          </a:bodyPr>
          <a:lstStyle/>
          <a:p>
            <a:pPr>
              <a:buNone/>
            </a:pPr>
            <a:r>
              <a:rPr lang="en-US" sz="3200" dirty="0" smtClean="0"/>
              <a:t>Given that the woman received a positive test result, what is the probability that she actually has breast cancer?</a:t>
            </a:r>
          </a:p>
          <a:p>
            <a:pPr>
              <a:buNone/>
            </a:pPr>
            <a:endParaRPr lang="en-US" sz="3200" dirty="0" smtClean="0"/>
          </a:p>
          <a:p>
            <a:pPr>
              <a:buNone/>
            </a:pPr>
            <a:r>
              <a:rPr lang="en-US" sz="3200" dirty="0" smtClean="0"/>
              <a:t>P(BC | Test Positive) = 9/98 </a:t>
            </a:r>
            <a:r>
              <a:rPr lang="en-US" sz="3200" dirty="0" smtClean="0">
                <a:sym typeface="Symbol" panose="05050102010706020507" pitchFamily="18" charset="2"/>
              </a:rPr>
              <a:t></a:t>
            </a:r>
            <a:r>
              <a:rPr lang="en-US" sz="3200" dirty="0" smtClean="0"/>
              <a:t> 0.091 = 9.1%</a:t>
            </a:r>
          </a:p>
          <a:p>
            <a:pPr>
              <a:buNone/>
            </a:pPr>
            <a:endParaRPr lang="en-US" dirty="0"/>
          </a:p>
        </p:txBody>
      </p:sp>
      <p:sp>
        <p:nvSpPr>
          <p:cNvPr id="4" name="Rectangle 3"/>
          <p:cNvSpPr/>
          <p:nvPr/>
        </p:nvSpPr>
        <p:spPr>
          <a:xfrm>
            <a:off x="3094088" y="5073134"/>
            <a:ext cx="2403742" cy="830997"/>
          </a:xfrm>
          <a:prstGeom prst="rect">
            <a:avLst/>
          </a:prstGeom>
        </p:spPr>
        <p:txBody>
          <a:bodyPr wrap="square">
            <a:spAutoFit/>
          </a:bodyPr>
          <a:lstStyle/>
          <a:p>
            <a:pPr algn="ctr">
              <a:buNone/>
            </a:pPr>
            <a:r>
              <a:rPr lang="en-US" sz="4800" b="1" dirty="0"/>
              <a:t>WOW!</a:t>
            </a:r>
          </a:p>
        </p:txBody>
      </p:sp>
    </p:spTree>
    <p:extLst>
      <p:ext uri="{BB962C8B-B14F-4D97-AF65-F5344CB8AC3E}">
        <p14:creationId xmlns:p14="http://schemas.microsoft.com/office/powerpoint/2010/main" val="28565600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pic>
        <p:nvPicPr>
          <p:cNvPr id="6" name="Content Placeholder 5" descr="the-incredibles.jpg"/>
          <p:cNvPicPr>
            <a:picLocks noGrp="1" noChangeAspect="1"/>
          </p:cNvPicPr>
          <p:nvPr>
            <p:ph idx="1"/>
          </p:nvPr>
        </p:nvPicPr>
        <p:blipFill>
          <a:blip r:embed="rId2"/>
          <a:stretch>
            <a:fillRect/>
          </a:stretch>
        </p:blipFill>
        <p:spPr>
          <a:xfrm>
            <a:off x="1963517" y="2120900"/>
            <a:ext cx="5216965" cy="4051300"/>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rmAutofit/>
          </a:bodyPr>
          <a:lstStyle/>
          <a:p>
            <a:pPr>
              <a:buNone/>
            </a:pPr>
            <a:r>
              <a:rPr lang="en-US" sz="3200" dirty="0" smtClean="0"/>
              <a:t>Given your choice of the following, what superpower would you like to have?</a:t>
            </a:r>
          </a:p>
          <a:p>
            <a:pPr lvl="1">
              <a:buFont typeface="Wingdings" charset="2"/>
              <a:buChar char="²"/>
            </a:pPr>
            <a:r>
              <a:rPr lang="en-US" sz="3000" dirty="0" smtClean="0"/>
              <a:t>Super Strength</a:t>
            </a:r>
          </a:p>
          <a:p>
            <a:pPr lvl="1">
              <a:buFont typeface="Wingdings" charset="2"/>
              <a:buChar char="²"/>
            </a:pPr>
            <a:r>
              <a:rPr lang="en-US" sz="3000" dirty="0" smtClean="0"/>
              <a:t>Fly</a:t>
            </a:r>
          </a:p>
          <a:p>
            <a:pPr lvl="1">
              <a:buFont typeface="Wingdings" charset="2"/>
              <a:buChar char="²"/>
            </a:pPr>
            <a:r>
              <a:rPr lang="en-US" sz="3000" dirty="0" smtClean="0"/>
              <a:t>Telepathy</a:t>
            </a:r>
          </a:p>
          <a:p>
            <a:pPr lvl="1">
              <a:buFont typeface="Wingdings" charset="2"/>
              <a:buChar char="²"/>
            </a:pPr>
            <a:r>
              <a:rPr lang="en-US" sz="3000" dirty="0" smtClean="0"/>
              <a:t>Freeze Time</a:t>
            </a:r>
          </a:p>
          <a:p>
            <a:pPr lvl="1">
              <a:buFont typeface="Wingdings" charset="2"/>
              <a:buChar char="²"/>
            </a:pPr>
            <a:r>
              <a:rPr lang="en-US" sz="3000" dirty="0" smtClean="0"/>
              <a:t>Invisibility </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008896428"/>
              </p:ext>
            </p:extLst>
          </p:nvPr>
        </p:nvGraphicFramePr>
        <p:xfrm>
          <a:off x="563672" y="2011682"/>
          <a:ext cx="7614340" cy="4095034"/>
        </p:xfrm>
        <a:graphic>
          <a:graphicData uri="http://schemas.openxmlformats.org/drawingml/2006/table">
            <a:tbl>
              <a:tblPr firstRow="1" bandRow="1">
                <a:tableStyleId>{5C22544A-7EE6-4342-B048-85BDC9FD1C3A}</a:tableStyleId>
              </a:tblPr>
              <a:tblGrid>
                <a:gridCol w="2442530"/>
                <a:gridCol w="1565798"/>
                <a:gridCol w="1803006"/>
                <a:gridCol w="1803006"/>
              </a:tblGrid>
              <a:tr h="716632">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33</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105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104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209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a:buNone/>
            </a:pPr>
            <a:r>
              <a:rPr lang="en-US" sz="3200" dirty="0" smtClean="0"/>
              <a:t>What interesting questions could we ask?</a:t>
            </a:r>
          </a:p>
          <a:p>
            <a:pPr>
              <a:buNone/>
            </a:pPr>
            <a:endParaRPr lang="en-US" sz="1800" dirty="0" smtClean="0"/>
          </a:p>
        </p:txBody>
      </p:sp>
      <p:pic>
        <p:nvPicPr>
          <p:cNvPr id="4" name="Picture 2" descr="http://aljayglobal.com/images/wh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9737" y="2824945"/>
            <a:ext cx="3956847" cy="39077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a:buNone/>
            </a:pPr>
            <a:r>
              <a:rPr lang="en-US" sz="3200" b="1" dirty="0" smtClean="0">
                <a:solidFill>
                  <a:srgbClr val="D16349"/>
                </a:solidFill>
              </a:rPr>
              <a:t>An interesting question:</a:t>
            </a:r>
          </a:p>
          <a:p>
            <a:pPr>
              <a:buNone/>
            </a:pPr>
            <a:r>
              <a:rPr lang="en-US" sz="3200" dirty="0" smtClean="0"/>
              <a:t>Do women and men think the same way about superpowers?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2576" y="3793849"/>
            <a:ext cx="4633413" cy="3064151"/>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a:buNone/>
            </a:pPr>
            <a:r>
              <a:rPr lang="en-US" sz="2800" b="1" dirty="0" smtClean="0">
                <a:solidFill>
                  <a:srgbClr val="D16349"/>
                </a:solidFill>
              </a:rPr>
              <a:t>A question of independence:</a:t>
            </a:r>
            <a:endParaRPr lang="en-US" sz="2800" dirty="0" smtClean="0">
              <a:solidFill>
                <a:srgbClr val="D16349"/>
              </a:solidFill>
            </a:endParaRPr>
          </a:p>
          <a:p>
            <a:pPr>
              <a:buNone/>
            </a:pPr>
            <a:r>
              <a:rPr lang="en-US" sz="2800" dirty="0" smtClean="0"/>
              <a:t>Two events are independent if the probability that one occurs does not change given that the other has occurred.</a:t>
            </a:r>
          </a:p>
          <a:p>
            <a:pPr>
              <a:buNone/>
            </a:pPr>
            <a:endParaRPr lang="en-US" sz="2800" dirty="0" smtClean="0"/>
          </a:p>
          <a:p>
            <a:pPr>
              <a:buNone/>
            </a:pPr>
            <a:r>
              <a:rPr lang="en-US" sz="2800" dirty="0" smtClean="0"/>
              <a:t>That is, if knowing someone is female doesn’t change the probability that they prefer telepathy, then being female and preferring telepathy are independent.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a:buNone/>
            </a:pPr>
            <a:r>
              <a:rPr lang="en-US" sz="3200" b="1" dirty="0" smtClean="0">
                <a:solidFill>
                  <a:srgbClr val="D16349"/>
                </a:solidFill>
              </a:rPr>
              <a:t>An interesting question restated:</a:t>
            </a:r>
            <a:endParaRPr lang="en-US" sz="3200" dirty="0" smtClean="0">
              <a:solidFill>
                <a:srgbClr val="D16349"/>
              </a:solidFill>
            </a:endParaRPr>
          </a:p>
          <a:p>
            <a:pPr>
              <a:buNone/>
            </a:pPr>
            <a:r>
              <a:rPr lang="en-US" sz="3200" dirty="0" smtClean="0"/>
              <a:t>Is preferring telepathy independent of being female?</a:t>
            </a:r>
          </a:p>
          <a:p>
            <a:pPr>
              <a:buNone/>
            </a:pPr>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marL="0" indent="0">
              <a:buNone/>
            </a:pPr>
            <a:r>
              <a:rPr lang="en-US" sz="3200" dirty="0" smtClean="0"/>
              <a:t>What percent of all students prefer telepathy? </a:t>
            </a:r>
          </a:p>
          <a:p>
            <a:pPr>
              <a:buNone/>
            </a:pPr>
            <a:r>
              <a:rPr lang="en-US" sz="3200" b="1" dirty="0" err="1" smtClean="0"/>
              <a:t>P(Telepathy</a:t>
            </a:r>
            <a:r>
              <a:rPr lang="en-US" sz="3200" b="1" dirty="0" smtClean="0"/>
              <a:t>) = </a:t>
            </a:r>
          </a:p>
          <a:p>
            <a:pPr>
              <a:buNone/>
            </a:pPr>
            <a:endParaRPr lang="en-US" sz="3200" b="1" dirty="0" smtClean="0"/>
          </a:p>
          <a:p>
            <a:pPr marL="0" indent="0">
              <a:buNone/>
            </a:pPr>
            <a:r>
              <a:rPr lang="en-US" sz="3200" dirty="0" smtClean="0"/>
              <a:t>Among females, what percent prefer telepathy? </a:t>
            </a:r>
          </a:p>
          <a:p>
            <a:pPr>
              <a:buNone/>
            </a:pPr>
            <a:r>
              <a:rPr lang="en-US" sz="3200" b="1" dirty="0" err="1" smtClean="0"/>
              <a:t>P(Telepathy</a:t>
            </a:r>
            <a:r>
              <a:rPr lang="en-US" sz="3200" b="1" dirty="0" smtClean="0"/>
              <a:t> | Female) =</a:t>
            </a:r>
          </a:p>
          <a:p>
            <a:pPr>
              <a:buNone/>
            </a:pPr>
            <a:endParaRPr lang="en-US"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pic>
        <p:nvPicPr>
          <p:cNvPr id="4" name="Picture 3" descr="Screen shot 2013-11-05 at 11.51.26 PM.png"/>
          <p:cNvPicPr>
            <a:picLocks noChangeAspect="1"/>
          </p:cNvPicPr>
          <p:nvPr/>
        </p:nvPicPr>
        <p:blipFill>
          <a:blip r:embed="rId3"/>
          <a:stretch>
            <a:fillRect/>
          </a:stretch>
        </p:blipFill>
        <p:spPr>
          <a:xfrm>
            <a:off x="1269723" y="1889388"/>
            <a:ext cx="6604554" cy="3079224"/>
          </a:xfrm>
          <a:prstGeom prst="rect">
            <a:avLst/>
          </a:prstGeom>
        </p:spPr>
      </p:pic>
      <p:sp>
        <p:nvSpPr>
          <p:cNvPr id="6" name="TextBox 5"/>
          <p:cNvSpPr txBox="1"/>
          <p:nvPr/>
        </p:nvSpPr>
        <p:spPr>
          <a:xfrm>
            <a:off x="457201" y="5221410"/>
            <a:ext cx="8229599" cy="1077218"/>
          </a:xfrm>
          <a:prstGeom prst="rect">
            <a:avLst/>
          </a:prstGeom>
          <a:noFill/>
        </p:spPr>
        <p:txBody>
          <a:bodyPr wrap="square" rtlCol="0">
            <a:spAutoFit/>
          </a:bodyPr>
          <a:lstStyle/>
          <a:p>
            <a:pPr algn="ctr"/>
            <a:r>
              <a:rPr lang="en-US" sz="3200" dirty="0" smtClean="0"/>
              <a:t>Which strategy is best: </a:t>
            </a:r>
          </a:p>
          <a:p>
            <a:pPr algn="ctr"/>
            <a:r>
              <a:rPr lang="en-US" sz="3200" dirty="0" smtClean="0"/>
              <a:t>stay, switch, or it doesn’t matter?</a:t>
            </a:r>
            <a:endParaRPr lang="en-US" sz="32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nvGraphicFramePr>
        <p:xfrm>
          <a:off x="965988" y="2011682"/>
          <a:ext cx="7212023" cy="4354927"/>
        </p:xfrm>
        <a:graphic>
          <a:graphicData uri="http://schemas.openxmlformats.org/drawingml/2006/table">
            <a:tbl>
              <a:tblPr firstRow="1" bandRow="1">
                <a:tableStyleId>{5C22544A-7EE6-4342-B048-85BDC9FD1C3A}</a:tableStyleId>
              </a:tblPr>
              <a:tblGrid>
                <a:gridCol w="2040213"/>
                <a:gridCol w="1565798"/>
                <a:gridCol w="1803006"/>
                <a:gridCol w="1803006"/>
              </a:tblGrid>
              <a:tr h="716632">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33</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105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104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209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3" name="Rectangle 2"/>
          <p:cNvSpPr/>
          <p:nvPr/>
        </p:nvSpPr>
        <p:spPr>
          <a:xfrm>
            <a:off x="6543521" y="1986486"/>
            <a:ext cx="1366039" cy="4354829"/>
          </a:xfrm>
          <a:prstGeom prst="rect">
            <a:avLst/>
          </a:prstGeom>
          <a:noFill/>
          <a:ln w="762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097530" y="1737361"/>
            <a:ext cx="3211830" cy="452627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3271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909086041"/>
              </p:ext>
            </p:extLst>
          </p:nvPr>
        </p:nvGraphicFramePr>
        <p:xfrm>
          <a:off x="965988" y="2011682"/>
          <a:ext cx="7212023" cy="4354927"/>
        </p:xfrm>
        <a:graphic>
          <a:graphicData uri="http://schemas.openxmlformats.org/drawingml/2006/table">
            <a:tbl>
              <a:tblPr firstRow="1" bandRow="1">
                <a:tableStyleId>{5C22544A-7EE6-4342-B048-85BDC9FD1C3A}</a:tableStyleId>
              </a:tblPr>
              <a:tblGrid>
                <a:gridCol w="2040213"/>
                <a:gridCol w="1565798"/>
                <a:gridCol w="1803006"/>
                <a:gridCol w="1803006"/>
              </a:tblGrid>
              <a:tr h="716632">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33</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b="1" dirty="0" smtClean="0">
                          <a:solidFill>
                            <a:srgbClr val="FF0000"/>
                          </a:solidFill>
                        </a:rPr>
                        <a:t>54</a:t>
                      </a:r>
                      <a:endParaRPr lang="en-US" sz="2400" b="1" dirty="0">
                        <a:solidFill>
                          <a:srgbClr val="FF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563067">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105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104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b="1" dirty="0" smtClean="0">
                          <a:solidFill>
                            <a:srgbClr val="FF0000"/>
                          </a:solidFill>
                        </a:rPr>
                        <a:t>209</a:t>
                      </a:r>
                      <a:endParaRPr lang="en-US" sz="2400" b="1" dirty="0">
                        <a:solidFill>
                          <a:srgbClr val="FF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bl>
          </a:graphicData>
        </a:graphic>
      </p:graphicFrame>
      <p:sp>
        <p:nvSpPr>
          <p:cNvPr id="6" name="Rectangle 5"/>
          <p:cNvSpPr/>
          <p:nvPr/>
        </p:nvSpPr>
        <p:spPr>
          <a:xfrm>
            <a:off x="3097530" y="1737361"/>
            <a:ext cx="3211830" cy="452627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7" name="Rectangle 6"/>
          <p:cNvSpPr/>
          <p:nvPr/>
        </p:nvSpPr>
        <p:spPr>
          <a:xfrm>
            <a:off x="6543521" y="1969059"/>
            <a:ext cx="1366039" cy="4354829"/>
          </a:xfrm>
          <a:prstGeom prst="rect">
            <a:avLst/>
          </a:prstGeom>
          <a:noFill/>
          <a:ln w="762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90490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marL="0" indent="0">
              <a:buNone/>
            </a:pPr>
            <a:r>
              <a:rPr lang="en-US" sz="3200" dirty="0" smtClean="0"/>
              <a:t>What percent of all students prefer telepathy? </a:t>
            </a:r>
          </a:p>
          <a:p>
            <a:pPr>
              <a:buNone/>
            </a:pPr>
            <a:r>
              <a:rPr lang="en-US" sz="3200" b="1" dirty="0" smtClean="0"/>
              <a:t>P(Telepathy) =</a:t>
            </a:r>
          </a:p>
          <a:p>
            <a:pPr>
              <a:buNone/>
            </a:pPr>
            <a:endParaRPr lang="en-US" sz="3200" b="1" dirty="0" smtClean="0"/>
          </a:p>
          <a:p>
            <a:pPr marL="0" indent="0">
              <a:buNone/>
            </a:pPr>
            <a:r>
              <a:rPr lang="en-US" sz="3200" dirty="0" smtClean="0"/>
              <a:t>Among females, what percent prefer telepathy? </a:t>
            </a:r>
          </a:p>
          <a:p>
            <a:pPr>
              <a:buNone/>
            </a:pPr>
            <a:r>
              <a:rPr lang="en-US" sz="3200" b="1" dirty="0" err="1" smtClean="0"/>
              <a:t>P(Telepathy</a:t>
            </a:r>
            <a:r>
              <a:rPr lang="en-US" sz="3200" b="1" dirty="0" smtClean="0"/>
              <a:t> | Female) =</a:t>
            </a:r>
          </a:p>
          <a:p>
            <a:pPr>
              <a:buNone/>
            </a:pPr>
            <a:endParaRPr lang="en-US" sz="3200" dirty="0" smtClean="0"/>
          </a:p>
        </p:txBody>
      </p:sp>
      <p:sp>
        <p:nvSpPr>
          <p:cNvPr id="4" name="TextBox 3"/>
          <p:cNvSpPr txBox="1"/>
          <p:nvPr/>
        </p:nvSpPr>
        <p:spPr>
          <a:xfrm>
            <a:off x="3796169" y="3138457"/>
            <a:ext cx="4095228" cy="584775"/>
          </a:xfrm>
          <a:prstGeom prst="rect">
            <a:avLst/>
          </a:prstGeom>
          <a:noFill/>
        </p:spPr>
        <p:txBody>
          <a:bodyPr wrap="square" rtlCol="0">
            <a:spAutoFit/>
          </a:bodyPr>
          <a:lstStyle/>
          <a:p>
            <a:r>
              <a:rPr lang="en-US" sz="3200" b="1" dirty="0">
                <a:solidFill>
                  <a:srgbClr val="FF0000"/>
                </a:solidFill>
              </a:rPr>
              <a:t>54/209 </a:t>
            </a:r>
            <a:r>
              <a:rPr lang="en-US" sz="3200" b="1" dirty="0">
                <a:solidFill>
                  <a:srgbClr val="FF0000"/>
                </a:solidFill>
                <a:sym typeface="Symbol" panose="05050102010706020507" pitchFamily="18" charset="2"/>
              </a:rPr>
              <a:t> 0.258</a:t>
            </a:r>
            <a:endParaRPr lang="en-US" sz="3200" dirty="0">
              <a:solidFill>
                <a:srgbClr val="FF0000"/>
              </a:solidFill>
            </a:endParaRPr>
          </a:p>
        </p:txBody>
      </p:sp>
    </p:spTree>
    <p:extLst>
      <p:ext uri="{BB962C8B-B14F-4D97-AF65-F5344CB8AC3E}">
        <p14:creationId xmlns:p14="http://schemas.microsoft.com/office/powerpoint/2010/main" val="108167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nvGraphicFramePr>
        <p:xfrm>
          <a:off x="965988" y="2011682"/>
          <a:ext cx="7212023" cy="4354927"/>
        </p:xfrm>
        <a:graphic>
          <a:graphicData uri="http://schemas.openxmlformats.org/drawingml/2006/table">
            <a:tbl>
              <a:tblPr firstRow="1" bandRow="1">
                <a:tableStyleId>{5C22544A-7EE6-4342-B048-85BDC9FD1C3A}</a:tableStyleId>
              </a:tblPr>
              <a:tblGrid>
                <a:gridCol w="2040213"/>
                <a:gridCol w="1565798"/>
                <a:gridCol w="1803006"/>
                <a:gridCol w="1803006"/>
              </a:tblGrid>
              <a:tr h="716632">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33</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105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104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209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3" name="Rectangle 2"/>
          <p:cNvSpPr/>
          <p:nvPr/>
        </p:nvSpPr>
        <p:spPr>
          <a:xfrm>
            <a:off x="3080231" y="2008657"/>
            <a:ext cx="1366039" cy="4354829"/>
          </a:xfrm>
          <a:prstGeom prst="rect">
            <a:avLst/>
          </a:prstGeom>
          <a:noFill/>
          <a:ln w="762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823460" y="1751888"/>
            <a:ext cx="3211830" cy="452627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7609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348184628"/>
              </p:ext>
            </p:extLst>
          </p:nvPr>
        </p:nvGraphicFramePr>
        <p:xfrm>
          <a:off x="965988" y="2011682"/>
          <a:ext cx="7212023" cy="4354927"/>
        </p:xfrm>
        <a:graphic>
          <a:graphicData uri="http://schemas.openxmlformats.org/drawingml/2006/table">
            <a:tbl>
              <a:tblPr firstRow="1" bandRow="1">
                <a:tableStyleId>{5C22544A-7EE6-4342-B048-85BDC9FD1C3A}</a:tableStyleId>
              </a:tblPr>
              <a:tblGrid>
                <a:gridCol w="2040213"/>
                <a:gridCol w="1565798"/>
                <a:gridCol w="1803006"/>
                <a:gridCol w="1803006"/>
              </a:tblGrid>
              <a:tr h="716632">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Female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Male</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Super St.</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Fly</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34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Telepathy</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b="1" dirty="0" smtClean="0">
                          <a:solidFill>
                            <a:srgbClr val="FF0000"/>
                          </a:solidFill>
                        </a:rPr>
                        <a:t>33</a:t>
                      </a:r>
                      <a:endParaRPr lang="en-US" sz="2400" b="1" dirty="0">
                        <a:solidFill>
                          <a:srgbClr val="FF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ctr"/>
                      <a:r>
                        <a:rPr lang="en-US" sz="2400" dirty="0" smtClean="0"/>
                        <a:t>21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Freeze Time</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56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Invisibility</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18</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563067">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b="1" dirty="0" smtClean="0">
                          <a:solidFill>
                            <a:srgbClr val="FF0000"/>
                          </a:solidFill>
                        </a:rPr>
                        <a:t>105</a:t>
                      </a:r>
                      <a:endParaRPr lang="en-US" sz="2400" b="1" dirty="0">
                        <a:solidFill>
                          <a:srgbClr val="FF0000"/>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ctr"/>
                      <a:r>
                        <a:rPr lang="en-US" sz="2400" dirty="0" smtClean="0"/>
                        <a:t>104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209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3" name="Rectangle 2"/>
          <p:cNvSpPr/>
          <p:nvPr/>
        </p:nvSpPr>
        <p:spPr>
          <a:xfrm>
            <a:off x="3080231" y="2011780"/>
            <a:ext cx="1366039" cy="4354829"/>
          </a:xfrm>
          <a:prstGeom prst="rect">
            <a:avLst/>
          </a:prstGeom>
          <a:noFill/>
          <a:ln w="762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823460" y="1751888"/>
            <a:ext cx="3211830" cy="452627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61657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marL="0" indent="0">
              <a:buNone/>
            </a:pPr>
            <a:r>
              <a:rPr lang="en-US" sz="3200" dirty="0" smtClean="0"/>
              <a:t>What percent of all students prefer telepathy? </a:t>
            </a:r>
          </a:p>
          <a:p>
            <a:pPr>
              <a:buNone/>
            </a:pPr>
            <a:r>
              <a:rPr lang="en-US" sz="3200" b="1" dirty="0" smtClean="0"/>
              <a:t>P(Telepathy) =</a:t>
            </a:r>
          </a:p>
          <a:p>
            <a:pPr>
              <a:buNone/>
            </a:pPr>
            <a:endParaRPr lang="en-US" sz="3200" b="1" dirty="0" smtClean="0"/>
          </a:p>
          <a:p>
            <a:pPr marL="0" indent="0">
              <a:buNone/>
            </a:pPr>
            <a:r>
              <a:rPr lang="en-US" sz="3200" dirty="0" smtClean="0"/>
              <a:t>Among females, what percent prefer telepathy? </a:t>
            </a:r>
          </a:p>
          <a:p>
            <a:pPr>
              <a:buNone/>
            </a:pPr>
            <a:r>
              <a:rPr lang="en-US" sz="3200" b="1" dirty="0" err="1" smtClean="0"/>
              <a:t>P(Telepathy</a:t>
            </a:r>
            <a:r>
              <a:rPr lang="en-US" sz="3200" b="1" dirty="0" smtClean="0"/>
              <a:t> | Female) =</a:t>
            </a:r>
          </a:p>
          <a:p>
            <a:pPr>
              <a:buNone/>
            </a:pPr>
            <a:endParaRPr lang="en-US" sz="3200" dirty="0" smtClean="0"/>
          </a:p>
        </p:txBody>
      </p:sp>
      <p:sp>
        <p:nvSpPr>
          <p:cNvPr id="4" name="TextBox 3"/>
          <p:cNvSpPr txBox="1"/>
          <p:nvPr/>
        </p:nvSpPr>
        <p:spPr>
          <a:xfrm>
            <a:off x="3733539" y="3138457"/>
            <a:ext cx="4145332" cy="584775"/>
          </a:xfrm>
          <a:prstGeom prst="rect">
            <a:avLst/>
          </a:prstGeom>
          <a:noFill/>
        </p:spPr>
        <p:txBody>
          <a:bodyPr wrap="square" rtlCol="0">
            <a:spAutoFit/>
          </a:bodyPr>
          <a:lstStyle/>
          <a:p>
            <a:r>
              <a:rPr lang="en-US" sz="3200" b="1" dirty="0">
                <a:solidFill>
                  <a:srgbClr val="FF0000"/>
                </a:solidFill>
              </a:rPr>
              <a:t>54/209 </a:t>
            </a:r>
            <a:r>
              <a:rPr lang="en-US" sz="3200" b="1" dirty="0">
                <a:solidFill>
                  <a:srgbClr val="FF0000"/>
                </a:solidFill>
                <a:sym typeface="Symbol" panose="05050102010706020507" pitchFamily="18" charset="2"/>
              </a:rPr>
              <a:t> 0.258</a:t>
            </a:r>
            <a:endParaRPr lang="en-US" sz="3200" dirty="0">
              <a:solidFill>
                <a:srgbClr val="FF0000"/>
              </a:solidFill>
            </a:endParaRPr>
          </a:p>
        </p:txBody>
      </p:sp>
      <p:sp>
        <p:nvSpPr>
          <p:cNvPr id="5" name="TextBox 4"/>
          <p:cNvSpPr txBox="1"/>
          <p:nvPr/>
        </p:nvSpPr>
        <p:spPr>
          <a:xfrm>
            <a:off x="5553075" y="5282905"/>
            <a:ext cx="3590925" cy="584775"/>
          </a:xfrm>
          <a:prstGeom prst="rect">
            <a:avLst/>
          </a:prstGeom>
          <a:noFill/>
        </p:spPr>
        <p:txBody>
          <a:bodyPr wrap="square" rtlCol="0">
            <a:spAutoFit/>
          </a:bodyPr>
          <a:lstStyle/>
          <a:p>
            <a:r>
              <a:rPr lang="en-US" sz="3200" b="1" dirty="0" smtClean="0">
                <a:solidFill>
                  <a:srgbClr val="FF0000"/>
                </a:solidFill>
              </a:rPr>
              <a:t>33/105 </a:t>
            </a:r>
            <a:r>
              <a:rPr lang="en-US" sz="3200" b="1" dirty="0">
                <a:solidFill>
                  <a:srgbClr val="FF0000"/>
                </a:solidFill>
                <a:sym typeface="Symbol" panose="05050102010706020507" pitchFamily="18" charset="2"/>
              </a:rPr>
              <a:t> </a:t>
            </a:r>
            <a:r>
              <a:rPr lang="en-US" sz="3200" b="1" dirty="0" smtClean="0">
                <a:solidFill>
                  <a:srgbClr val="FF0000"/>
                </a:solidFill>
                <a:sym typeface="Symbol" panose="05050102010706020507" pitchFamily="18" charset="2"/>
              </a:rPr>
              <a:t>0.314</a:t>
            </a:r>
            <a:endParaRPr lang="en-US" sz="3200" dirty="0">
              <a:solidFill>
                <a:srgbClr val="FF0000"/>
              </a:solidFill>
            </a:endParaRPr>
          </a:p>
        </p:txBody>
      </p:sp>
    </p:spTree>
    <p:extLst>
      <p:ext uri="{BB962C8B-B14F-4D97-AF65-F5344CB8AC3E}">
        <p14:creationId xmlns:p14="http://schemas.microsoft.com/office/powerpoint/2010/main" val="281893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Superpowers!</a:t>
            </a:r>
            <a:endParaRPr lang="en-US" dirty="0"/>
          </a:p>
        </p:txBody>
      </p:sp>
      <p:sp>
        <p:nvSpPr>
          <p:cNvPr id="3" name="Content Placeholder 2"/>
          <p:cNvSpPr>
            <a:spLocks noGrp="1"/>
          </p:cNvSpPr>
          <p:nvPr>
            <p:ph idx="1"/>
          </p:nvPr>
        </p:nvSpPr>
        <p:spPr/>
        <p:txBody>
          <a:bodyPr>
            <a:noAutofit/>
          </a:bodyPr>
          <a:lstStyle/>
          <a:p>
            <a:pPr>
              <a:buNone/>
            </a:pPr>
            <a:r>
              <a:rPr lang="en-US" sz="3200" dirty="0" smtClean="0"/>
              <a:t>If </a:t>
            </a:r>
            <a:r>
              <a:rPr lang="en-US" sz="3200" dirty="0" err="1" smtClean="0"/>
              <a:t>P(Telepathy</a:t>
            </a:r>
            <a:r>
              <a:rPr lang="en-US" sz="3200" dirty="0" smtClean="0"/>
              <a:t>) = </a:t>
            </a:r>
            <a:r>
              <a:rPr lang="en-US" sz="3200" dirty="0" err="1" smtClean="0"/>
              <a:t>P(Telepathy</a:t>
            </a:r>
            <a:r>
              <a:rPr lang="en-US" sz="3200" dirty="0" smtClean="0"/>
              <a:t> | Female), then being female is independent of preferring telepathy.</a:t>
            </a:r>
          </a:p>
          <a:p>
            <a:pPr>
              <a:buNone/>
            </a:pPr>
            <a:endParaRPr lang="en-US" sz="3200" dirty="0" smtClean="0"/>
          </a:p>
          <a:p>
            <a:pPr>
              <a:buNone/>
            </a:pPr>
            <a:r>
              <a:rPr lang="en-US" sz="3200" dirty="0" smtClean="0"/>
              <a:t>Is preferring telepathy independent of being a woman?</a:t>
            </a:r>
          </a:p>
          <a:p>
            <a:pPr>
              <a:buNone/>
            </a:pPr>
            <a:endParaRPr lang="en-US" sz="3200" dirty="0" smtClean="0"/>
          </a:p>
          <a:p>
            <a:pPr>
              <a:buNone/>
            </a:pPr>
            <a:endParaRPr lang="en-US"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pic>
        <p:nvPicPr>
          <p:cNvPr id="4" name="Content Placeholder 3" descr="titanic.jpg"/>
          <p:cNvPicPr>
            <a:picLocks noGrp="1" noChangeAspect="1"/>
          </p:cNvPicPr>
          <p:nvPr>
            <p:ph idx="1"/>
          </p:nvPr>
        </p:nvPicPr>
        <p:blipFill>
          <a:blip r:embed="rId2"/>
          <a:stretch>
            <a:fillRect/>
          </a:stretch>
        </p:blipFill>
        <p:spPr>
          <a:xfrm>
            <a:off x="1871133" y="2120900"/>
            <a:ext cx="5401733" cy="4051300"/>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74676844"/>
              </p:ext>
            </p:extLst>
          </p:nvPr>
        </p:nvGraphicFramePr>
        <p:xfrm>
          <a:off x="758009" y="1908810"/>
          <a:ext cx="7757342" cy="4023361"/>
        </p:xfrm>
        <a:graphic>
          <a:graphicData uri="http://schemas.openxmlformats.org/drawingml/2006/table">
            <a:tbl>
              <a:tblPr firstRow="1" bandRow="1">
                <a:tableStyleId>{5C22544A-7EE6-4342-B048-85BDC9FD1C3A}</a:tableStyleId>
              </a:tblPr>
              <a:tblGrid>
                <a:gridCol w="2194478"/>
                <a:gridCol w="1684192"/>
                <a:gridCol w="1939336"/>
                <a:gridCol w="1939336"/>
              </a:tblGrid>
              <a:tr h="971157">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Survived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Died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First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Second Class</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94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167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Third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151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476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595238524"/>
              </p:ext>
            </p:extLst>
          </p:nvPr>
        </p:nvGraphicFramePr>
        <p:xfrm>
          <a:off x="758009" y="1908810"/>
          <a:ext cx="7757342" cy="4023361"/>
        </p:xfrm>
        <a:graphic>
          <a:graphicData uri="http://schemas.openxmlformats.org/drawingml/2006/table">
            <a:tbl>
              <a:tblPr firstRow="1" bandRow="1">
                <a:tableStyleId>{5C22544A-7EE6-4342-B048-85BDC9FD1C3A}</a:tableStyleId>
              </a:tblPr>
              <a:tblGrid>
                <a:gridCol w="2194478"/>
                <a:gridCol w="1684192"/>
                <a:gridCol w="1939336"/>
                <a:gridCol w="1939336"/>
              </a:tblGrid>
              <a:tr h="971157">
                <a:tc>
                  <a:txBody>
                    <a:bodyPr/>
                    <a:lstStyle/>
                    <a:p>
                      <a:endParaRPr lang="en-US" sz="2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Survived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Died</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Total</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First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197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319</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Second Class</a:t>
                      </a:r>
                      <a:endParaRPr lang="en-US" sz="2400" b="1" baseline="0" dirty="0" smtClean="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94</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167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261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Third Class</a:t>
                      </a:r>
                      <a:endParaRPr lang="en-US" sz="2400" b="1" dirty="0">
                        <a:solidFill>
                          <a:schemeClr val="bg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151</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476</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627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763051">
                <a:tc>
                  <a:txBody>
                    <a:bodyPr/>
                    <a:lstStyle/>
                    <a:p>
                      <a:r>
                        <a:rPr lang="en-US" sz="2400" b="1" dirty="0" smtClean="0">
                          <a:solidFill>
                            <a:schemeClr val="bg1"/>
                          </a:solidFill>
                        </a:rPr>
                        <a:t>Total</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a:r>
                        <a:rPr lang="en-US" sz="2400" dirty="0" smtClean="0"/>
                        <a:t>442</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765</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lang="en-US" sz="2400" dirty="0" smtClean="0"/>
                        <a:t>1207</a:t>
                      </a:r>
                      <a:endParaRPr lang="en-US" sz="24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9185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sz="3200" dirty="0" smtClean="0"/>
              <a:t>Paul </a:t>
            </a:r>
            <a:r>
              <a:rPr lang="en-US" sz="3200" dirty="0" err="1" smtClean="0"/>
              <a:t>Erd</a:t>
            </a:r>
            <a:r>
              <a:rPr lang="en-US" sz="3200" dirty="0" err="1" smtClean="0">
                <a:latin typeface="Calibri" panose="020F0502020204030204" pitchFamily="34" charset="0"/>
              </a:rPr>
              <a:t>ö</a:t>
            </a:r>
            <a:r>
              <a:rPr lang="en-US" sz="3200" dirty="0" err="1" smtClean="0"/>
              <a:t>s</a:t>
            </a:r>
            <a:r>
              <a:rPr lang="en-US" sz="3200" dirty="0" smtClean="0"/>
              <a:t> got this problem wrong.</a:t>
            </a:r>
          </a:p>
          <a:p>
            <a:pPr>
              <a:buNone/>
            </a:pPr>
            <a:endParaRPr lang="en-US" sz="3200" dirty="0" smtClean="0"/>
          </a:p>
          <a:p>
            <a:pPr>
              <a:buNone/>
            </a:pPr>
            <a:r>
              <a:rPr lang="en-US" sz="3200" dirty="0" smtClean="0"/>
              <a:t>And so did I.</a:t>
            </a:r>
          </a:p>
          <a:p>
            <a:pPr>
              <a:buNone/>
            </a:pPr>
            <a:endParaRPr lang="en-US" sz="3200" dirty="0" smtClean="0"/>
          </a:p>
          <a:p>
            <a:pPr>
              <a:buNone/>
            </a:pPr>
            <a:r>
              <a:rPr lang="en-US" sz="3200" dirty="0" smtClean="0"/>
              <a:t>“Do not worry about your difficulties in Probability. I can assure you mine are still greater.”</a:t>
            </a:r>
          </a:p>
          <a:p>
            <a:pPr>
              <a:buNone/>
            </a:pPr>
            <a:r>
              <a:rPr lang="en-US" sz="3200" dirty="0" smtClean="0"/>
              <a:t>- Doug Tyson</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sp>
        <p:nvSpPr>
          <p:cNvPr id="3" name="Content Placeholder 2"/>
          <p:cNvSpPr>
            <a:spLocks noGrp="1"/>
          </p:cNvSpPr>
          <p:nvPr>
            <p:ph idx="1"/>
          </p:nvPr>
        </p:nvSpPr>
        <p:spPr>
          <a:xfrm>
            <a:off x="822960" y="2028614"/>
            <a:ext cx="8023860" cy="3890773"/>
          </a:xfrm>
        </p:spPr>
        <p:txBody>
          <a:bodyPr>
            <a:normAutofit/>
          </a:bodyPr>
          <a:lstStyle/>
          <a:p>
            <a:pPr marL="514350" lvl="0" indent="-514350">
              <a:buFont typeface="+mj-lt"/>
              <a:buAutoNum type="arabicPeriod"/>
            </a:pPr>
            <a:r>
              <a:rPr lang="en-US" sz="2400" dirty="0" smtClean="0"/>
              <a:t>What percent of all adult passengers survived?</a:t>
            </a:r>
          </a:p>
          <a:p>
            <a:pPr marL="514350" lvl="0" indent="-514350" algn="ctr">
              <a:buNone/>
            </a:pPr>
            <a:r>
              <a:rPr lang="en-US" sz="2400" b="1" dirty="0" smtClean="0">
                <a:solidFill>
                  <a:srgbClr val="FF0000"/>
                </a:solidFill>
              </a:rPr>
              <a:t>442/1207 = 36.6%</a:t>
            </a:r>
          </a:p>
          <a:p>
            <a:pPr marL="514350" lvl="0" indent="-514350">
              <a:buFont typeface="+mj-lt"/>
              <a:buAutoNum type="arabicPeriod" startAt="2"/>
            </a:pPr>
            <a:r>
              <a:rPr lang="en-US" sz="2400" dirty="0" smtClean="0"/>
              <a:t>What percent of all first class adult passengers survived?</a:t>
            </a:r>
          </a:p>
          <a:p>
            <a:pPr marL="514350" indent="-514350" algn="ctr">
              <a:buNone/>
            </a:pPr>
            <a:r>
              <a:rPr lang="en-US" sz="2400" b="1" dirty="0" smtClean="0">
                <a:solidFill>
                  <a:srgbClr val="FF0000"/>
                </a:solidFill>
              </a:rPr>
              <a:t>197/319 = 61.8%</a:t>
            </a:r>
            <a:endParaRPr lang="en-US" sz="2400" dirty="0" smtClean="0">
              <a:solidFill>
                <a:srgbClr val="FF0000"/>
              </a:solidFill>
            </a:endParaRPr>
          </a:p>
          <a:p>
            <a:pPr marL="514350" lvl="0" indent="-514350">
              <a:buFont typeface="+mj-lt"/>
              <a:buAutoNum type="arabicPeriod" startAt="3"/>
            </a:pPr>
            <a:r>
              <a:rPr lang="en-US" sz="2400" dirty="0" smtClean="0"/>
              <a:t>Is being a first class adult passenger independent of survival? Explain.</a:t>
            </a:r>
          </a:p>
          <a:p>
            <a:pPr marL="514350" indent="-514350" algn="ctr">
              <a:buNone/>
            </a:pPr>
            <a:r>
              <a:rPr lang="en-US" sz="2400" b="1" dirty="0" smtClean="0">
                <a:solidFill>
                  <a:srgbClr val="FF0000"/>
                </a:solidFill>
              </a:rPr>
              <a:t>No, the percent of passengers who survived changes if we know they are a first class passenger</a:t>
            </a:r>
            <a:endParaRPr lang="en-US" sz="2400" dirty="0" smtClean="0">
              <a:solidFill>
                <a:srgbClr val="FF0000"/>
              </a:solidFill>
            </a:endParaRPr>
          </a:p>
          <a:p>
            <a:pPr marL="514350" lvl="0" indent="-514350">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Titanic</a:t>
            </a:r>
            <a:endParaRPr lang="en-US" dirty="0"/>
          </a:p>
        </p:txBody>
      </p:sp>
      <p:sp>
        <p:nvSpPr>
          <p:cNvPr id="3" name="Content Placeholder 2"/>
          <p:cNvSpPr>
            <a:spLocks noGrp="1"/>
          </p:cNvSpPr>
          <p:nvPr>
            <p:ph idx="1"/>
          </p:nvPr>
        </p:nvSpPr>
        <p:spPr>
          <a:xfrm>
            <a:off x="822960" y="2028614"/>
            <a:ext cx="7543801" cy="4023360"/>
          </a:xfrm>
        </p:spPr>
        <p:txBody>
          <a:bodyPr>
            <a:normAutofit lnSpcReduction="10000"/>
          </a:bodyPr>
          <a:lstStyle/>
          <a:p>
            <a:pPr marL="514350" lvl="0" indent="-514350">
              <a:buFont typeface="+mj-lt"/>
              <a:buAutoNum type="arabicPeriod" startAt="4"/>
            </a:pPr>
            <a:r>
              <a:rPr lang="en-US" sz="2400" dirty="0" smtClean="0"/>
              <a:t>Choose an adult passenger at random. What is the probability that this passenger survived?</a:t>
            </a:r>
          </a:p>
          <a:p>
            <a:pPr marL="514350" indent="-514350" algn="ctr">
              <a:buNone/>
            </a:pPr>
            <a:r>
              <a:rPr lang="en-US" sz="2400" b="1" dirty="0" smtClean="0">
                <a:solidFill>
                  <a:srgbClr val="FF0000"/>
                </a:solidFill>
              </a:rPr>
              <a:t>442/1207 = 0.366</a:t>
            </a:r>
            <a:endParaRPr lang="en-US" sz="2400" dirty="0" smtClean="0">
              <a:solidFill>
                <a:srgbClr val="FF0000"/>
              </a:solidFill>
            </a:endParaRPr>
          </a:p>
          <a:p>
            <a:pPr marL="514350" lvl="0" indent="-514350">
              <a:buFont typeface="+mj-lt"/>
              <a:buAutoNum type="arabicPeriod" startAt="5"/>
            </a:pPr>
            <a:r>
              <a:rPr lang="en-US" sz="2400" dirty="0" smtClean="0"/>
              <a:t>Choose an adult third class passenger at random. What is the probability that this passenger survived?</a:t>
            </a:r>
          </a:p>
          <a:p>
            <a:pPr marL="514350" indent="-514350" algn="ctr">
              <a:buNone/>
            </a:pPr>
            <a:r>
              <a:rPr lang="en-US" sz="2400" b="1" dirty="0" smtClean="0">
                <a:solidFill>
                  <a:srgbClr val="FF0000"/>
                </a:solidFill>
              </a:rPr>
              <a:t>151/627 = 0.241</a:t>
            </a:r>
            <a:endParaRPr lang="en-US" sz="2400" dirty="0" smtClean="0">
              <a:solidFill>
                <a:srgbClr val="FF0000"/>
              </a:solidFill>
            </a:endParaRPr>
          </a:p>
          <a:p>
            <a:pPr marL="514350" lvl="0" indent="-514350">
              <a:buFont typeface="+mj-lt"/>
              <a:buAutoNum type="arabicPeriod" startAt="6"/>
            </a:pPr>
            <a:r>
              <a:rPr lang="en-US" sz="2400" dirty="0" smtClean="0"/>
              <a:t>Are the events being an adult third class passenger and surviving independent? Explain.</a:t>
            </a:r>
          </a:p>
          <a:p>
            <a:pPr marL="514350" indent="-514350" algn="ctr">
              <a:buNone/>
            </a:pPr>
            <a:r>
              <a:rPr lang="en-US" sz="2400" b="1" dirty="0" smtClean="0">
                <a:solidFill>
                  <a:srgbClr val="FF0000"/>
                </a:solidFill>
              </a:rPr>
              <a:t>No, because …</a:t>
            </a:r>
            <a:endParaRPr lang="en-US" sz="2400"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Takeaways</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3200" dirty="0" smtClean="0"/>
              <a:t>Ask interesting questions</a:t>
            </a:r>
          </a:p>
          <a:p>
            <a:pPr marL="514350" indent="-514350">
              <a:buFont typeface="+mj-lt"/>
              <a:buAutoNum type="arabicPeriod"/>
            </a:pPr>
            <a:r>
              <a:rPr lang="en-US" sz="3200" dirty="0" smtClean="0"/>
              <a:t>Teach in context</a:t>
            </a:r>
          </a:p>
          <a:p>
            <a:pPr marL="514350" indent="-514350">
              <a:buFont typeface="+mj-lt"/>
              <a:buAutoNum type="arabicPeriod"/>
            </a:pPr>
            <a:r>
              <a:rPr lang="en-US" sz="3200" dirty="0" smtClean="0"/>
              <a:t>Use counts</a:t>
            </a:r>
          </a:p>
          <a:p>
            <a:pPr marL="514350" indent="-514350">
              <a:buFont typeface="+mj-lt"/>
              <a:buAutoNum type="arabicPeriod"/>
            </a:pPr>
            <a:r>
              <a:rPr lang="en-US" sz="3200" dirty="0" smtClean="0"/>
              <a:t>Two-way tables as a tool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Payoff</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3200" dirty="0" smtClean="0"/>
              <a:t>Engaged students</a:t>
            </a:r>
          </a:p>
          <a:p>
            <a:pPr marL="514350" indent="-514350">
              <a:buFont typeface="+mj-lt"/>
              <a:buAutoNum type="arabicPeriod"/>
            </a:pPr>
            <a:r>
              <a:rPr lang="en-US" sz="3200" dirty="0" smtClean="0"/>
              <a:t>Reduce anxiety</a:t>
            </a:r>
          </a:p>
          <a:p>
            <a:pPr marL="514350" indent="-514350">
              <a:buFont typeface="+mj-lt"/>
              <a:buAutoNum type="arabicPeriod"/>
            </a:pPr>
            <a:r>
              <a:rPr lang="en-US" sz="3200" dirty="0" smtClean="0"/>
              <a:t>Sense-making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Targets</a:t>
            </a:r>
            <a:endParaRPr lang="en-US" dirty="0"/>
          </a:p>
        </p:txBody>
      </p:sp>
      <p:sp>
        <p:nvSpPr>
          <p:cNvPr id="3" name="Content Placeholder 2"/>
          <p:cNvSpPr>
            <a:spLocks noGrp="1"/>
          </p:cNvSpPr>
          <p:nvPr>
            <p:ph idx="1"/>
          </p:nvPr>
        </p:nvSpPr>
        <p:spPr/>
        <p:txBody>
          <a:bodyPr>
            <a:noAutofit/>
          </a:bodyPr>
          <a:lstStyle/>
          <a:p>
            <a:r>
              <a:rPr lang="en-US" sz="2400" b="1" dirty="0" smtClean="0"/>
              <a:t>Target 1</a:t>
            </a:r>
            <a:r>
              <a:rPr lang="en-US" sz="2400" dirty="0" smtClean="0"/>
              <a:t>: I can </a:t>
            </a:r>
            <a:r>
              <a:rPr lang="en-US" sz="2400" b="1" dirty="0" smtClean="0">
                <a:solidFill>
                  <a:schemeClr val="accent1"/>
                </a:solidFill>
              </a:rPr>
              <a:t>calculate the conditional probability</a:t>
            </a:r>
            <a:r>
              <a:rPr lang="en-US" sz="2400" dirty="0" smtClean="0"/>
              <a:t> of an event, given another event has occurred.</a:t>
            </a:r>
            <a:endParaRPr lang="en-US" sz="2400" dirty="0" smtClean="0"/>
          </a:p>
          <a:p>
            <a:r>
              <a:rPr lang="en-US" sz="2400" b="1" dirty="0" smtClean="0"/>
              <a:t>Target 2</a:t>
            </a:r>
            <a:r>
              <a:rPr lang="en-US" sz="2400" dirty="0" smtClean="0"/>
              <a:t>: I </a:t>
            </a:r>
            <a:r>
              <a:rPr lang="en-US" sz="2400" dirty="0" smtClean="0"/>
              <a:t>can </a:t>
            </a:r>
            <a:r>
              <a:rPr lang="en-US" sz="2400" b="1" dirty="0" smtClean="0">
                <a:solidFill>
                  <a:schemeClr val="accent1"/>
                </a:solidFill>
              </a:rPr>
              <a:t>determine if two events are independent</a:t>
            </a:r>
            <a:r>
              <a:rPr lang="en-US" sz="2400" dirty="0" smtClean="0"/>
              <a:t> through probability calculations.</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8537" y="3607703"/>
            <a:ext cx="3553477" cy="2729716"/>
          </a:xfrm>
          <a:prstGeom prst="rect">
            <a:avLst/>
          </a:prstGeom>
        </p:spPr>
      </p:pic>
    </p:spTree>
    <p:extLst>
      <p:ext uri="{BB962C8B-B14F-4D97-AF65-F5344CB8AC3E}">
        <p14:creationId xmlns:p14="http://schemas.microsoft.com/office/powerpoint/2010/main" val="4061271158"/>
      </p:ext>
    </p:extLst>
  </p:cSld>
  <p:clrMapOvr>
    <a:masterClrMapping/>
  </p:clrMapOvr>
  <p:transition spd="slow">
    <p:push/>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pic>
        <p:nvPicPr>
          <p:cNvPr id="4" name="Picture 3" descr="Screen shot 2013-11-05 at 11.51.26 PM.png"/>
          <p:cNvPicPr>
            <a:picLocks noChangeAspect="1"/>
          </p:cNvPicPr>
          <p:nvPr/>
        </p:nvPicPr>
        <p:blipFill>
          <a:blip r:embed="rId3"/>
          <a:stretch>
            <a:fillRect/>
          </a:stretch>
        </p:blipFill>
        <p:spPr>
          <a:xfrm>
            <a:off x="1269723" y="1889388"/>
            <a:ext cx="6604554" cy="3079224"/>
          </a:xfrm>
          <a:prstGeom prst="rect">
            <a:avLst/>
          </a:prstGeom>
        </p:spPr>
      </p:pic>
      <p:sp>
        <p:nvSpPr>
          <p:cNvPr id="6" name="TextBox 5"/>
          <p:cNvSpPr txBox="1"/>
          <p:nvPr/>
        </p:nvSpPr>
        <p:spPr>
          <a:xfrm>
            <a:off x="457201" y="5221410"/>
            <a:ext cx="8229599" cy="1077218"/>
          </a:xfrm>
          <a:prstGeom prst="rect">
            <a:avLst/>
          </a:prstGeom>
          <a:noFill/>
        </p:spPr>
        <p:txBody>
          <a:bodyPr wrap="square" rtlCol="0">
            <a:spAutoFit/>
          </a:bodyPr>
          <a:lstStyle/>
          <a:p>
            <a:pPr algn="ctr"/>
            <a:r>
              <a:rPr lang="en-US" sz="3200" dirty="0" smtClean="0"/>
              <a:t>Which strategy is best: </a:t>
            </a:r>
          </a:p>
          <a:p>
            <a:pPr algn="ctr"/>
            <a:r>
              <a:rPr lang="en-US" sz="3200" dirty="0" smtClean="0"/>
              <a:t>stay, switch, or it doesn’t matter?</a:t>
            </a:r>
            <a:endParaRPr lang="en-US" sz="3200" dirty="0"/>
          </a:p>
        </p:txBody>
      </p:sp>
    </p:spTree>
    <p:extLst>
      <p:ext uri="{BB962C8B-B14F-4D97-AF65-F5344CB8AC3E}">
        <p14:creationId xmlns:p14="http://schemas.microsoft.com/office/powerpoint/2010/main" val="31607332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sp>
        <p:nvSpPr>
          <p:cNvPr id="3" name="Content Placeholder 2"/>
          <p:cNvSpPr>
            <a:spLocks noGrp="1"/>
          </p:cNvSpPr>
          <p:nvPr>
            <p:ph idx="1"/>
          </p:nvPr>
        </p:nvSpPr>
        <p:spPr/>
        <p:txBody>
          <a:bodyPr>
            <a:normAutofit/>
          </a:bodyPr>
          <a:lstStyle/>
          <a:p>
            <a:pPr marL="514350" indent="-514350">
              <a:buNone/>
            </a:pPr>
            <a:r>
              <a:rPr lang="en-US" sz="3200" dirty="0" smtClean="0"/>
              <a:t>The stay strategy wins when you pick the correct door first.</a:t>
            </a:r>
          </a:p>
          <a:p>
            <a:pPr marL="514350" indent="-514350" algn="ctr">
              <a:buNone/>
            </a:pPr>
            <a:r>
              <a:rPr lang="en-US" sz="3200" dirty="0" err="1" smtClean="0"/>
              <a:t>P(Win</a:t>
            </a:r>
            <a:r>
              <a:rPr lang="en-US" sz="3200" dirty="0" smtClean="0"/>
              <a:t>) = 1/3</a:t>
            </a:r>
          </a:p>
          <a:p>
            <a:pPr marL="514350" indent="-514350">
              <a:buNone/>
            </a:pPr>
            <a:endParaRPr lang="en-US" sz="3200" dirty="0" smtClean="0"/>
          </a:p>
          <a:p>
            <a:pPr marL="514350" indent="-514350">
              <a:buNone/>
            </a:pPr>
            <a:r>
              <a:rPr lang="en-US" sz="3200" dirty="0" smtClean="0"/>
              <a:t>The switch strategy wins when you pick a wrong door first.</a:t>
            </a:r>
          </a:p>
          <a:p>
            <a:pPr marL="514350" indent="-514350" algn="ctr">
              <a:buNone/>
            </a:pPr>
            <a:r>
              <a:rPr lang="en-US" sz="3200" dirty="0" err="1" smtClean="0"/>
              <a:t>P(Win</a:t>
            </a:r>
            <a:r>
              <a:rPr lang="en-US" sz="3200" dirty="0" smtClean="0"/>
              <a:t>) = 2/3</a:t>
            </a:r>
          </a:p>
          <a:p>
            <a:pPr marL="514350" indent="-51435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sp>
        <p:nvSpPr>
          <p:cNvPr id="3" name="Content Placeholder 2"/>
          <p:cNvSpPr>
            <a:spLocks noGrp="1"/>
          </p:cNvSpPr>
          <p:nvPr>
            <p:ph idx="1"/>
          </p:nvPr>
        </p:nvSpPr>
        <p:spPr>
          <a:xfrm>
            <a:off x="685800" y="2222994"/>
            <a:ext cx="7772400" cy="4050792"/>
          </a:xfrm>
        </p:spPr>
        <p:txBody>
          <a:bodyPr>
            <a:normAutofit/>
          </a:bodyPr>
          <a:lstStyle/>
          <a:p>
            <a:pPr marL="514350" indent="-514350" algn="ctr">
              <a:buNone/>
            </a:pPr>
            <a:r>
              <a:rPr lang="en-US" sz="9600" dirty="0" smtClean="0"/>
              <a:t>SWITCH!</a:t>
            </a:r>
            <a:br>
              <a:rPr lang="en-US" sz="9600" dirty="0" smtClean="0"/>
            </a:br>
            <a:r>
              <a:rPr lang="en-US" sz="4100" dirty="0" smtClean="0"/>
              <a:t>(Marilyn </a:t>
            </a:r>
            <a:r>
              <a:rPr lang="en-US" sz="4100" dirty="0" err="1" smtClean="0"/>
              <a:t>vos</a:t>
            </a:r>
            <a:r>
              <a:rPr lang="en-US" sz="4100" dirty="0" smtClean="0"/>
              <a:t> Savant was right!)</a:t>
            </a:r>
          </a:p>
          <a:p>
            <a:pPr marL="514350" indent="-514350">
              <a:buNone/>
            </a:pPr>
            <a:endParaRPr lang="en-US" dirty="0"/>
          </a:p>
        </p:txBody>
      </p:sp>
    </p:spTree>
    <p:extLst>
      <p:ext uri="{BB962C8B-B14F-4D97-AF65-F5344CB8AC3E}">
        <p14:creationId xmlns:p14="http://schemas.microsoft.com/office/powerpoint/2010/main" val="286831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Monty Hall Problem</a:t>
            </a:r>
            <a:endParaRPr lang="en-US" dirty="0"/>
          </a:p>
        </p:txBody>
      </p:sp>
      <p:sp>
        <p:nvSpPr>
          <p:cNvPr id="3" name="Content Placeholder 2"/>
          <p:cNvSpPr>
            <a:spLocks noGrp="1"/>
          </p:cNvSpPr>
          <p:nvPr>
            <p:ph idx="1"/>
          </p:nvPr>
        </p:nvSpPr>
        <p:spPr/>
        <p:txBody>
          <a:bodyPr>
            <a:noAutofit/>
          </a:bodyPr>
          <a:lstStyle/>
          <a:p>
            <a:pPr marL="514350" indent="-514350">
              <a:lnSpc>
                <a:spcPct val="100000"/>
              </a:lnSpc>
              <a:spcBef>
                <a:spcPts val="300"/>
              </a:spcBef>
              <a:spcAft>
                <a:spcPts val="300"/>
              </a:spcAft>
              <a:buNone/>
            </a:pPr>
            <a:r>
              <a:rPr lang="en-US" sz="2400" dirty="0"/>
              <a:t>"You blew it, and you blew it big! Since you seem to have difficulty grasping the basic principle at work here, I'll explain. After the host reveals a goat, you now have a one-in-two chance of being correct. Whether you change your selection or not, the odds are the same. There is enough mathematical illiteracy in this country, and we don't need the world's highest IQ propagating more. Shame!"</a:t>
            </a:r>
            <a:br>
              <a:rPr lang="en-US" sz="2400" dirty="0"/>
            </a:br>
            <a:r>
              <a:rPr lang="en-US" sz="2400" dirty="0" smtClean="0"/>
              <a:t>– XXXXX, </a:t>
            </a:r>
            <a:r>
              <a:rPr lang="en-US" sz="2400" dirty="0"/>
              <a:t>Ph.D. University of </a:t>
            </a:r>
            <a:r>
              <a:rPr lang="en-US" sz="2400" dirty="0" smtClean="0"/>
              <a:t>XXXXXXXX</a:t>
            </a:r>
            <a:endParaRPr lang="en-US" sz="24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idx="1"/>
          </p:nvPr>
        </p:nvSpPr>
        <p:spPr>
          <a:xfrm>
            <a:off x="971325" y="1651490"/>
            <a:ext cx="4114768" cy="2467529"/>
          </a:xfrm>
        </p:spPr>
        <p:txBody>
          <a:bodyPr>
            <a:normAutofit/>
          </a:bodyPr>
          <a:lstStyle/>
          <a:p>
            <a:pPr marL="0" indent="0">
              <a:spcBef>
                <a:spcPts val="300"/>
              </a:spcBef>
              <a:spcAft>
                <a:spcPts val="300"/>
              </a:spcAft>
              <a:buNone/>
              <a:tabLst>
                <a:tab pos="2743200" algn="r"/>
                <a:tab pos="2979738" algn="l"/>
              </a:tabLst>
            </a:pPr>
            <a:r>
              <a:rPr lang="en-US" sz="2600" b="1" dirty="0" smtClean="0">
                <a:solidFill>
                  <a:schemeClr val="accent4"/>
                </a:solidFill>
              </a:rPr>
              <a:t>Doug Tyson</a:t>
            </a:r>
            <a:r>
              <a:rPr lang="en-US" sz="2600" dirty="0" smtClean="0"/>
              <a:t>	</a:t>
            </a:r>
          </a:p>
          <a:p>
            <a:pPr marL="0" indent="0">
              <a:spcBef>
                <a:spcPts val="300"/>
              </a:spcBef>
              <a:spcAft>
                <a:spcPts val="300"/>
              </a:spcAft>
              <a:buNone/>
              <a:tabLst>
                <a:tab pos="2743200" algn="r"/>
                <a:tab pos="2979738" algn="l"/>
              </a:tabLst>
            </a:pPr>
            <a:r>
              <a:rPr lang="en-US" sz="2200" dirty="0" smtClean="0"/>
              <a:t>Email:</a:t>
            </a:r>
            <a:r>
              <a:rPr lang="en-US" sz="2200" dirty="0"/>
              <a:t> </a:t>
            </a:r>
            <a:r>
              <a:rPr lang="en-US" sz="2200" dirty="0" smtClean="0">
                <a:hlinkClick r:id="rId2"/>
              </a:rPr>
              <a:t>tyson.doug@gmail.com</a:t>
            </a:r>
            <a:endParaRPr lang="en-US" sz="2200" dirty="0" smtClean="0"/>
          </a:p>
          <a:p>
            <a:pPr marL="0" indent="0">
              <a:spcBef>
                <a:spcPts val="300"/>
              </a:spcBef>
              <a:spcAft>
                <a:spcPts val="300"/>
              </a:spcAft>
              <a:buNone/>
              <a:tabLst>
                <a:tab pos="2743200" algn="r"/>
                <a:tab pos="2979738" algn="l"/>
              </a:tabLst>
            </a:pPr>
            <a:r>
              <a:rPr lang="en-US" sz="2200" dirty="0" smtClean="0"/>
              <a:t>FB: </a:t>
            </a:r>
            <a:r>
              <a:rPr lang="en-US" sz="2200" dirty="0" smtClean="0">
                <a:hlinkClick r:id="rId3"/>
              </a:rPr>
              <a:t>tyson.doug</a:t>
            </a:r>
            <a:endParaRPr lang="en-US" sz="2200" dirty="0" smtClean="0"/>
          </a:p>
          <a:p>
            <a:pPr marL="0" indent="0">
              <a:spcBef>
                <a:spcPts val="300"/>
              </a:spcBef>
              <a:spcAft>
                <a:spcPts val="300"/>
              </a:spcAft>
              <a:buNone/>
              <a:tabLst>
                <a:tab pos="2743200" algn="r"/>
                <a:tab pos="2979738" algn="l"/>
              </a:tabLst>
            </a:pPr>
            <a:r>
              <a:rPr lang="en-US" sz="2200" dirty="0" smtClean="0"/>
              <a:t>Twitter: </a:t>
            </a:r>
            <a:r>
              <a:rPr lang="en-US" sz="2200" dirty="0" smtClean="0">
                <a:hlinkClick r:id="rId4"/>
              </a:rPr>
              <a:t>@</a:t>
            </a:r>
            <a:r>
              <a:rPr lang="en-US" sz="2200" dirty="0" err="1" smtClean="0">
                <a:hlinkClick r:id="rId4"/>
              </a:rPr>
              <a:t>tyson_doug</a:t>
            </a:r>
            <a:endParaRPr lang="en-US" sz="2200" dirty="0" smtClean="0"/>
          </a:p>
          <a:p>
            <a:pPr marL="0" indent="0">
              <a:spcBef>
                <a:spcPts val="300"/>
              </a:spcBef>
              <a:spcAft>
                <a:spcPts val="300"/>
              </a:spcAft>
              <a:buNone/>
              <a:tabLst>
                <a:tab pos="2743200" algn="r"/>
                <a:tab pos="2979738" algn="l"/>
              </a:tabLst>
            </a:pPr>
            <a:r>
              <a:rPr lang="en-US" sz="2200" dirty="0" smtClean="0"/>
              <a:t>LI: </a:t>
            </a:r>
            <a:r>
              <a:rPr lang="en-US" sz="2200" dirty="0" smtClean="0">
                <a:hlinkClick r:id="rId5"/>
              </a:rPr>
              <a:t>tyson.doug</a:t>
            </a:r>
            <a:endParaRPr lang="en-US" sz="2200" dirty="0" smtClean="0"/>
          </a:p>
          <a:p>
            <a:pPr marL="0" indent="0">
              <a:spcBef>
                <a:spcPts val="300"/>
              </a:spcBef>
              <a:spcAft>
                <a:spcPts val="300"/>
              </a:spcAft>
              <a:buNone/>
              <a:tabLst>
                <a:tab pos="2743200" algn="r"/>
                <a:tab pos="2979738" algn="l"/>
              </a:tabLst>
            </a:pPr>
            <a:r>
              <a:rPr lang="en-US" sz="2200" dirty="0" smtClean="0"/>
              <a:t>URL: </a:t>
            </a:r>
            <a:r>
              <a:rPr lang="en-US" sz="2200" dirty="0" smtClean="0">
                <a:hlinkClick r:id="rId6"/>
              </a:rPr>
              <a:t>	MrTysonStats.com</a:t>
            </a:r>
            <a:endParaRPr lang="en-US" sz="2200" dirty="0" smtClean="0"/>
          </a:p>
          <a:p>
            <a:pPr marL="514350" indent="-514350">
              <a:buNone/>
            </a:pPr>
            <a:endParaRPr lang="en-US" sz="2600" dirty="0"/>
          </a:p>
        </p:txBody>
      </p:sp>
      <p:sp>
        <p:nvSpPr>
          <p:cNvPr id="7" name="Content Placeholder 2"/>
          <p:cNvSpPr txBox="1">
            <a:spLocks/>
          </p:cNvSpPr>
          <p:nvPr/>
        </p:nvSpPr>
        <p:spPr>
          <a:xfrm>
            <a:off x="971325" y="4119019"/>
            <a:ext cx="4114768" cy="2467529"/>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spcBef>
                <a:spcPts val="300"/>
              </a:spcBef>
              <a:spcAft>
                <a:spcPts val="300"/>
              </a:spcAft>
              <a:buFont typeface="Wingdings 3" charset="2"/>
              <a:buNone/>
              <a:tabLst>
                <a:tab pos="2743200" algn="r"/>
                <a:tab pos="2979738" algn="l"/>
              </a:tabLst>
            </a:pPr>
            <a:r>
              <a:rPr lang="en-US" sz="2600" b="1" dirty="0" smtClean="0">
                <a:solidFill>
                  <a:schemeClr val="accent4"/>
                </a:solidFill>
              </a:rPr>
              <a:t>Jason </a:t>
            </a:r>
            <a:r>
              <a:rPr lang="en-US" sz="2600" b="1" dirty="0" err="1" smtClean="0">
                <a:solidFill>
                  <a:schemeClr val="accent4"/>
                </a:solidFill>
              </a:rPr>
              <a:t>Molesky</a:t>
            </a:r>
            <a:r>
              <a:rPr lang="en-US" sz="2600" dirty="0" smtClean="0"/>
              <a:t>	</a:t>
            </a:r>
          </a:p>
          <a:p>
            <a:pPr marL="0" indent="0">
              <a:spcBef>
                <a:spcPts val="300"/>
              </a:spcBef>
              <a:spcAft>
                <a:spcPts val="300"/>
              </a:spcAft>
              <a:buFont typeface="Wingdings 3" charset="2"/>
              <a:buNone/>
              <a:tabLst>
                <a:tab pos="2743200" algn="r"/>
                <a:tab pos="2979738" algn="l"/>
              </a:tabLst>
            </a:pPr>
            <a:r>
              <a:rPr lang="en-US" sz="2400" dirty="0" smtClean="0"/>
              <a:t>Email: </a:t>
            </a:r>
            <a:r>
              <a:rPr lang="en-US" sz="2400" dirty="0" smtClean="0">
                <a:hlinkClick r:id="rId7"/>
              </a:rPr>
              <a:t>statsmonkey@mac.com</a:t>
            </a:r>
            <a:endParaRPr lang="en-US" sz="2400" dirty="0" smtClean="0"/>
          </a:p>
          <a:p>
            <a:pPr marL="0" indent="0">
              <a:spcBef>
                <a:spcPts val="300"/>
              </a:spcBef>
              <a:spcAft>
                <a:spcPts val="300"/>
              </a:spcAft>
              <a:buFont typeface="Wingdings 3" charset="2"/>
              <a:buNone/>
              <a:tabLst>
                <a:tab pos="2743200" algn="r"/>
                <a:tab pos="2979738" algn="l"/>
              </a:tabLst>
            </a:pPr>
            <a:r>
              <a:rPr lang="en-US" sz="2400" dirty="0" smtClean="0"/>
              <a:t>FB: </a:t>
            </a:r>
            <a:r>
              <a:rPr lang="en-US" sz="2400" dirty="0" err="1" smtClean="0">
                <a:hlinkClick r:id="rId8"/>
              </a:rPr>
              <a:t>statsmonkey</a:t>
            </a:r>
            <a:endParaRPr lang="en-US" sz="2400" dirty="0" smtClean="0"/>
          </a:p>
          <a:p>
            <a:pPr marL="0" indent="0">
              <a:spcBef>
                <a:spcPts val="300"/>
              </a:spcBef>
              <a:spcAft>
                <a:spcPts val="300"/>
              </a:spcAft>
              <a:buFont typeface="Wingdings 3" charset="2"/>
              <a:buNone/>
              <a:tabLst>
                <a:tab pos="2743200" algn="r"/>
                <a:tab pos="2979738" algn="l"/>
              </a:tabLst>
            </a:pPr>
            <a:r>
              <a:rPr lang="en-US" sz="2400" dirty="0" smtClean="0"/>
              <a:t>Twitter: </a:t>
            </a:r>
            <a:r>
              <a:rPr lang="en-US" sz="2400" dirty="0" smtClean="0">
                <a:hlinkClick r:id="rId9"/>
              </a:rPr>
              <a:t>@</a:t>
            </a:r>
            <a:r>
              <a:rPr lang="en-US" sz="2400" dirty="0" err="1" smtClean="0">
                <a:hlinkClick r:id="rId9"/>
              </a:rPr>
              <a:t>statsmonkey</a:t>
            </a:r>
            <a:endParaRPr lang="en-US" sz="2400" dirty="0" smtClean="0"/>
          </a:p>
          <a:p>
            <a:pPr marL="0" indent="0">
              <a:spcBef>
                <a:spcPts val="300"/>
              </a:spcBef>
              <a:spcAft>
                <a:spcPts val="300"/>
              </a:spcAft>
              <a:buFont typeface="Wingdings 3" charset="2"/>
              <a:buNone/>
              <a:tabLst>
                <a:tab pos="2743200" algn="r"/>
                <a:tab pos="2979738" algn="l"/>
              </a:tabLst>
            </a:pPr>
            <a:r>
              <a:rPr lang="en-US" sz="2400" dirty="0" smtClean="0"/>
              <a:t>LI: </a:t>
            </a:r>
            <a:r>
              <a:rPr lang="en-US" sz="2400" dirty="0" err="1" smtClean="0">
                <a:hlinkClick r:id="rId10"/>
              </a:rPr>
              <a:t>jasonmolesky</a:t>
            </a:r>
            <a:endParaRPr lang="en-US" sz="2400" dirty="0" smtClean="0"/>
          </a:p>
          <a:p>
            <a:pPr marL="0" indent="0">
              <a:spcBef>
                <a:spcPts val="300"/>
              </a:spcBef>
              <a:spcAft>
                <a:spcPts val="300"/>
              </a:spcAft>
              <a:buFont typeface="Wingdings 3" charset="2"/>
              <a:buNone/>
              <a:tabLst>
                <a:tab pos="2743200" algn="r"/>
                <a:tab pos="2979738" algn="l"/>
              </a:tabLst>
            </a:pPr>
            <a:r>
              <a:rPr lang="en-US" sz="2400" dirty="0" smtClean="0"/>
              <a:t>URL: </a:t>
            </a:r>
            <a:r>
              <a:rPr lang="en-US" sz="2400" dirty="0" smtClean="0">
                <a:hlinkClick r:id="rId11"/>
              </a:rPr>
              <a:t>apstatsmonkey.com</a:t>
            </a:r>
            <a:endParaRPr lang="en-US" sz="2600" dirty="0"/>
          </a:p>
        </p:txBody>
      </p:sp>
      <p:pic>
        <p:nvPicPr>
          <p:cNvPr id="2050" name="Picture 2" descr="https://fbcdn-sphotos-a-a.akamaihd.net/hphotos-ak-frc3/v/t1.0-9/599272_10150891516134327_1216124558_n.jpg?oh=ae0ed502a03d12608ae65c2f353030cb&amp;oe=54E35713&amp;__gda__=1424822366_1d380ad961728008bbded53d46d5bcd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09458" y="4008512"/>
            <a:ext cx="2352567" cy="235256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4" name="Picture 2" descr="https://fbcdn-sphotos-b-a.akamaihd.net/hphotos-ak-xpa1/v/t1.0-9/1002908_10151619527511298_1247404229_n.jpg?oh=17d5638d32ff9b3572350ba206e5754d&amp;oe=54C7453B&amp;__gda__=1420602340_ef112dd8a22812caf0a79eb3c000fa5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rot="695676">
            <a:off x="6282403" y="943128"/>
            <a:ext cx="1962780" cy="261704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664553117"/>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Why Does it Matter?</a:t>
            </a:r>
            <a:endParaRPr lang="en-US" dirty="0"/>
          </a:p>
        </p:txBody>
      </p:sp>
      <p:sp>
        <p:nvSpPr>
          <p:cNvPr id="5" name="Content Placeholder 4"/>
          <p:cNvSpPr>
            <a:spLocks noGrp="1"/>
          </p:cNvSpPr>
          <p:nvPr>
            <p:ph idx="1"/>
          </p:nvPr>
        </p:nvSpPr>
        <p:spPr>
          <a:xfrm>
            <a:off x="960120" y="2500312"/>
            <a:ext cx="4576383" cy="3236610"/>
          </a:xfrm>
        </p:spPr>
        <p:txBody>
          <a:bodyPr>
            <a:noAutofit/>
          </a:bodyPr>
          <a:lstStyle/>
          <a:p>
            <a:r>
              <a:rPr lang="en-US" sz="3000" dirty="0" smtClean="0"/>
              <a:t>In 1999, Sally Clark was convicted of murdering two of her children</a:t>
            </a:r>
            <a:endParaRPr lang="en-US" sz="3000" dirty="0"/>
          </a:p>
          <a:p>
            <a:r>
              <a:rPr lang="en-US" sz="3000" dirty="0" smtClean="0"/>
              <a:t>Defense claimed SIDS</a:t>
            </a:r>
          </a:p>
          <a:p>
            <a:pPr marL="0" indent="0">
              <a:buNone/>
            </a:pPr>
            <a:endParaRPr lang="en-US" sz="2800" dirty="0" smtClean="0"/>
          </a:p>
          <a:p>
            <a:endParaRPr lang="en-US" sz="3000" dirty="0"/>
          </a:p>
        </p:txBody>
      </p:sp>
      <p:pic>
        <p:nvPicPr>
          <p:cNvPr id="6" name="Picture 2" descr="http://www.tmlegal.ca/images/sca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9759" y="1743247"/>
            <a:ext cx="3200400" cy="4076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30520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61643" y="820874"/>
            <a:ext cx="8432979" cy="770002"/>
          </a:xfrm>
        </p:spPr>
        <p:txBody>
          <a:bodyPr>
            <a:normAutofit/>
          </a:bodyPr>
          <a:lstStyle/>
          <a:p>
            <a:r>
              <a:rPr lang="en-US" dirty="0">
                <a:solidFill>
                  <a:schemeClr val="bg1"/>
                </a:solidFill>
              </a:rPr>
              <a:t>0</a:t>
            </a:r>
            <a:r>
              <a:rPr lang="en-US" dirty="0" smtClean="0">
                <a:solidFill>
                  <a:schemeClr val="bg1"/>
                </a:solidFill>
              </a:rPr>
              <a:t>                  </a:t>
            </a:r>
            <a:r>
              <a:rPr lang="en-US" dirty="0">
                <a:solidFill>
                  <a:schemeClr val="bg1"/>
                </a:solidFill>
              </a:rPr>
              <a:t>1</a:t>
            </a:r>
            <a:r>
              <a:rPr lang="en-US" dirty="0" smtClean="0">
                <a:solidFill>
                  <a:schemeClr val="bg1"/>
                </a:solidFill>
              </a:rPr>
              <a:t>                  </a:t>
            </a:r>
            <a:r>
              <a:rPr lang="en-US" dirty="0">
                <a:solidFill>
                  <a:schemeClr val="bg1"/>
                </a:solidFill>
              </a:rPr>
              <a:t>2</a:t>
            </a:r>
            <a:r>
              <a:rPr lang="en-US" dirty="0" smtClean="0">
                <a:solidFill>
                  <a:schemeClr val="bg1"/>
                </a:solidFill>
              </a:rPr>
              <a:t>                  3</a:t>
            </a:r>
          </a:p>
        </p:txBody>
      </p:sp>
      <p:sp>
        <p:nvSpPr>
          <p:cNvPr id="4" name="Subtitle 2"/>
          <p:cNvSpPr txBox="1">
            <a:spLocks/>
          </p:cNvSpPr>
          <p:nvPr/>
        </p:nvSpPr>
        <p:spPr>
          <a:xfrm>
            <a:off x="281359" y="4011291"/>
            <a:ext cx="2504343" cy="1313985"/>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4000" dirty="0" smtClean="0">
              <a:solidFill>
                <a:prstClr val="black">
                  <a:tint val="75000"/>
                </a:prstClr>
              </a:solidFill>
            </a:endParaRPr>
          </a:p>
        </p:txBody>
      </p:sp>
      <p:sp>
        <p:nvSpPr>
          <p:cNvPr id="6" name="Subtitle 2"/>
          <p:cNvSpPr txBox="1">
            <a:spLocks/>
          </p:cNvSpPr>
          <p:nvPr/>
        </p:nvSpPr>
        <p:spPr>
          <a:xfrm>
            <a:off x="0" y="1483196"/>
            <a:ext cx="9108728" cy="685875"/>
          </a:xfrm>
          <a:prstGeom prst="rect">
            <a:avLst/>
          </a:prstGeom>
        </p:spPr>
        <p:txBody>
          <a:bodyPr vert="horz" lIns="91440" tIns="45720" rIns="91440" bIns="45720" rtlCol="0">
            <a:normAutofit fontScale="925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solidFill>
                  <a:prstClr val="black">
                    <a:tint val="75000"/>
                  </a:prstClr>
                </a:solidFill>
              </a:rPr>
              <a:t>Send your text message to this Phone Number:  37607</a:t>
            </a:r>
          </a:p>
        </p:txBody>
      </p:sp>
      <p:grpSp>
        <p:nvGrpSpPr>
          <p:cNvPr id="11" name="Group 10"/>
          <p:cNvGrpSpPr/>
          <p:nvPr/>
        </p:nvGrpSpPr>
        <p:grpSpPr>
          <a:xfrm>
            <a:off x="811094" y="-79933"/>
            <a:ext cx="7481719" cy="1277663"/>
            <a:chOff x="-110886" y="1360189"/>
            <a:chExt cx="7481719" cy="1277663"/>
          </a:xfrm>
        </p:grpSpPr>
        <p:sp>
          <p:nvSpPr>
            <p:cNvPr id="5" name="Subtitle 2"/>
            <p:cNvSpPr txBox="1">
              <a:spLocks/>
            </p:cNvSpPr>
            <p:nvPr/>
          </p:nvSpPr>
          <p:spPr>
            <a:xfrm>
              <a:off x="-110886" y="1360189"/>
              <a:ext cx="1889850" cy="1273021"/>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b="1" dirty="0" smtClean="0">
                  <a:solidFill>
                    <a:srgbClr val="FFFFFF"/>
                  </a:solidFill>
                </a:rPr>
                <a:t>Strongly </a:t>
              </a:r>
            </a:p>
            <a:p>
              <a:r>
                <a:rPr lang="en-US" sz="2800" b="1" dirty="0" smtClean="0">
                  <a:solidFill>
                    <a:srgbClr val="FFFFFF"/>
                  </a:solidFill>
                </a:rPr>
                <a:t>Disagree</a:t>
              </a:r>
            </a:p>
          </p:txBody>
        </p:sp>
        <p:sp>
          <p:nvSpPr>
            <p:cNvPr id="7" name="Subtitle 2"/>
            <p:cNvSpPr txBox="1">
              <a:spLocks/>
            </p:cNvSpPr>
            <p:nvPr/>
          </p:nvSpPr>
          <p:spPr>
            <a:xfrm>
              <a:off x="5480983" y="1364831"/>
              <a:ext cx="1889850" cy="1273021"/>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dirty="0" smtClean="0">
                  <a:solidFill>
                    <a:srgbClr val="FFFFFF"/>
                  </a:solidFill>
                </a:rPr>
                <a:t>Strongly </a:t>
              </a:r>
            </a:p>
            <a:p>
              <a:r>
                <a:rPr lang="en-US" sz="2800" dirty="0">
                  <a:solidFill>
                    <a:srgbClr val="FFFFFF"/>
                  </a:solidFill>
                </a:rPr>
                <a:t>A</a:t>
              </a:r>
              <a:r>
                <a:rPr lang="en-US" sz="2800" dirty="0" smtClean="0">
                  <a:solidFill>
                    <a:srgbClr val="FFFFFF"/>
                  </a:solidFill>
                </a:rPr>
                <a:t>gree</a:t>
              </a:r>
            </a:p>
          </p:txBody>
        </p:sp>
        <p:sp>
          <p:nvSpPr>
            <p:cNvPr id="8" name="Subtitle 2"/>
            <p:cNvSpPr txBox="1">
              <a:spLocks/>
            </p:cNvSpPr>
            <p:nvPr/>
          </p:nvSpPr>
          <p:spPr>
            <a:xfrm>
              <a:off x="1727184" y="1633290"/>
              <a:ext cx="1889850" cy="617602"/>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dirty="0" smtClean="0">
                  <a:solidFill>
                    <a:srgbClr val="FFFFFF"/>
                  </a:solidFill>
                </a:rPr>
                <a:t>Disagree</a:t>
              </a:r>
            </a:p>
          </p:txBody>
        </p:sp>
        <p:sp>
          <p:nvSpPr>
            <p:cNvPr id="10" name="Subtitle 2"/>
            <p:cNvSpPr txBox="1">
              <a:spLocks/>
            </p:cNvSpPr>
            <p:nvPr/>
          </p:nvSpPr>
          <p:spPr>
            <a:xfrm>
              <a:off x="3617034" y="1653577"/>
              <a:ext cx="1889850" cy="63125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dirty="0" smtClean="0">
                  <a:solidFill>
                    <a:srgbClr val="FFFFFF"/>
                  </a:solidFill>
                </a:rPr>
                <a:t>Agree</a:t>
              </a:r>
            </a:p>
          </p:txBody>
        </p:sp>
      </p:grpSp>
      <p:cxnSp>
        <p:nvCxnSpPr>
          <p:cNvPr id="12" name="Straight Connector 11"/>
          <p:cNvCxnSpPr/>
          <p:nvPr/>
        </p:nvCxnSpPr>
        <p:spPr>
          <a:xfrm flipV="1">
            <a:off x="-7628" y="2165859"/>
            <a:ext cx="9116356" cy="13655"/>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14" name="Subtitle 2"/>
          <p:cNvSpPr txBox="1">
            <a:spLocks/>
          </p:cNvSpPr>
          <p:nvPr/>
        </p:nvSpPr>
        <p:spPr>
          <a:xfrm>
            <a:off x="1082049" y="4239047"/>
            <a:ext cx="2516716" cy="107871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200" dirty="0" smtClean="0">
                <a:solidFill>
                  <a:srgbClr val="000000"/>
                </a:solidFill>
              </a:rPr>
              <a:t>Speaker was well-prepared and knowledgeable (0-3)</a:t>
            </a:r>
          </a:p>
        </p:txBody>
      </p:sp>
      <p:sp>
        <p:nvSpPr>
          <p:cNvPr id="16" name="Subtitle 2"/>
          <p:cNvSpPr txBox="1">
            <a:spLocks/>
          </p:cNvSpPr>
          <p:nvPr/>
        </p:nvSpPr>
        <p:spPr>
          <a:xfrm>
            <a:off x="2426032" y="2192373"/>
            <a:ext cx="2797072" cy="1078710"/>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200" dirty="0" smtClean="0">
                <a:solidFill>
                  <a:prstClr val="black"/>
                </a:solidFill>
              </a:rPr>
              <a:t>Speaker was engaging and an effective presenter (0-3)</a:t>
            </a:r>
          </a:p>
        </p:txBody>
      </p:sp>
      <p:sp>
        <p:nvSpPr>
          <p:cNvPr id="18" name="Subtitle 2"/>
          <p:cNvSpPr txBox="1">
            <a:spLocks/>
          </p:cNvSpPr>
          <p:nvPr/>
        </p:nvSpPr>
        <p:spPr>
          <a:xfrm>
            <a:off x="4244703" y="4224625"/>
            <a:ext cx="2719436" cy="1078710"/>
          </a:xfrm>
          <a:prstGeom prst="rect">
            <a:avLst/>
          </a:prstGeom>
          <a:ln>
            <a:noFill/>
          </a:ln>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200" dirty="0" smtClean="0">
                <a:solidFill>
                  <a:srgbClr val="000000"/>
                </a:solidFill>
              </a:rPr>
              <a:t>Session matched title and description in program book (0-3)</a:t>
            </a:r>
          </a:p>
        </p:txBody>
      </p:sp>
      <p:sp>
        <p:nvSpPr>
          <p:cNvPr id="19" name="Subtitle 2"/>
          <p:cNvSpPr txBox="1">
            <a:spLocks/>
          </p:cNvSpPr>
          <p:nvPr/>
        </p:nvSpPr>
        <p:spPr>
          <a:xfrm>
            <a:off x="6142705" y="2239072"/>
            <a:ext cx="2288654" cy="1078710"/>
          </a:xfrm>
          <a:prstGeom prst="rect">
            <a:avLst/>
          </a:prstGeom>
          <a:ln>
            <a:noFill/>
          </a:ln>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200" dirty="0" smtClean="0">
                <a:solidFill>
                  <a:srgbClr val="FF0000"/>
                </a:solidFill>
              </a:rPr>
              <a:t>Other comments, suggestions, or feedback (words)</a:t>
            </a:r>
          </a:p>
        </p:txBody>
      </p:sp>
      <p:cxnSp>
        <p:nvCxnSpPr>
          <p:cNvPr id="21" name="Straight Arrow Connector 20"/>
          <p:cNvCxnSpPr/>
          <p:nvPr/>
        </p:nvCxnSpPr>
        <p:spPr>
          <a:xfrm flipV="1">
            <a:off x="2576284" y="3990602"/>
            <a:ext cx="620370" cy="29066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3916200" y="3271083"/>
            <a:ext cx="0" cy="38176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flipV="1">
            <a:off x="4670148" y="3970651"/>
            <a:ext cx="552956" cy="31061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19" idx="2"/>
          </p:cNvCxnSpPr>
          <p:nvPr/>
        </p:nvCxnSpPr>
        <p:spPr>
          <a:xfrm flipH="1">
            <a:off x="7092576" y="3317782"/>
            <a:ext cx="194456" cy="33506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21739" y="5341929"/>
            <a:ext cx="9116356" cy="13655"/>
          </a:xfrm>
          <a:prstGeom prst="line">
            <a:avLst/>
          </a:prstGeom>
          <a:ln>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grpSp>
        <p:nvGrpSpPr>
          <p:cNvPr id="15" name="Group 14"/>
          <p:cNvGrpSpPr/>
          <p:nvPr/>
        </p:nvGrpSpPr>
        <p:grpSpPr>
          <a:xfrm>
            <a:off x="361643" y="3396273"/>
            <a:ext cx="8266926" cy="793542"/>
            <a:chOff x="349634" y="3624501"/>
            <a:chExt cx="8266926" cy="793542"/>
          </a:xfrm>
        </p:grpSpPr>
        <p:sp>
          <p:nvSpPr>
            <p:cNvPr id="13" name="Subtitle 2"/>
            <p:cNvSpPr txBox="1">
              <a:spLocks/>
            </p:cNvSpPr>
            <p:nvPr/>
          </p:nvSpPr>
          <p:spPr>
            <a:xfrm>
              <a:off x="349634" y="3624501"/>
              <a:ext cx="8266926" cy="75100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solidFill>
                    <a:prstClr val="black">
                      <a:tint val="75000"/>
                    </a:prstClr>
                  </a:solidFill>
                </a:rPr>
                <a:t> </a:t>
              </a:r>
              <a:r>
                <a:rPr lang="en-US" dirty="0" smtClean="0">
                  <a:solidFill>
                    <a:prstClr val="black">
                      <a:tint val="75000"/>
                    </a:prstClr>
                  </a:solidFill>
                </a:rPr>
                <a:t>                          </a:t>
              </a:r>
              <a:r>
                <a:rPr lang="en-US" dirty="0" smtClean="0">
                  <a:solidFill>
                    <a:srgbClr val="A6A6A6"/>
                  </a:solidFill>
                </a:rPr>
                <a:t>___ ___ ___             ___________ </a:t>
              </a:r>
              <a:endParaRPr lang="en-US" dirty="0" smtClean="0">
                <a:solidFill>
                  <a:prstClr val="black">
                    <a:tint val="75000"/>
                  </a:prstClr>
                </a:solidFill>
              </a:endParaRPr>
            </a:p>
          </p:txBody>
        </p:sp>
        <p:sp>
          <p:nvSpPr>
            <p:cNvPr id="27" name="Subtitle 2"/>
            <p:cNvSpPr txBox="1">
              <a:spLocks/>
            </p:cNvSpPr>
            <p:nvPr/>
          </p:nvSpPr>
          <p:spPr>
            <a:xfrm>
              <a:off x="438933" y="3667036"/>
              <a:ext cx="1568781" cy="751007"/>
            </a:xfrm>
            <a:prstGeom prst="rect">
              <a:avLst/>
            </a:prstGeom>
          </p:spPr>
          <p:txBody>
            <a:bodyPr vert="horz" lIns="91440" tIns="45720" rIns="91440" bIns="45720" rtlCol="0">
              <a:normAutofit fontScale="925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smtClean="0">
                  <a:solidFill>
                    <a:prstClr val="white">
                      <a:lumMod val="65000"/>
                    </a:prstClr>
                  </a:solidFill>
                </a:rPr>
                <a:t>_______       </a:t>
              </a:r>
            </a:p>
          </p:txBody>
        </p:sp>
      </p:grpSp>
      <p:sp>
        <p:nvSpPr>
          <p:cNvPr id="34" name="Subtitle 2"/>
          <p:cNvSpPr txBox="1">
            <a:spLocks/>
          </p:cNvSpPr>
          <p:nvPr/>
        </p:nvSpPr>
        <p:spPr>
          <a:xfrm>
            <a:off x="-7628" y="5275282"/>
            <a:ext cx="9116356" cy="642049"/>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i="1" dirty="0" smtClean="0">
                <a:solidFill>
                  <a:prstClr val="black">
                    <a:tint val="75000"/>
                  </a:prstClr>
                </a:solidFill>
              </a:rPr>
              <a:t>Example</a:t>
            </a:r>
            <a:r>
              <a:rPr lang="en-US" dirty="0" smtClean="0">
                <a:solidFill>
                  <a:prstClr val="black">
                    <a:tint val="75000"/>
                  </a:prstClr>
                </a:solidFill>
              </a:rPr>
              <a:t>:     </a:t>
            </a:r>
            <a:r>
              <a:rPr lang="en-US" dirty="0" smtClean="0">
                <a:solidFill>
                  <a:srgbClr val="0000FF"/>
                </a:solidFill>
              </a:rPr>
              <a:t>45985</a:t>
            </a:r>
            <a:r>
              <a:rPr lang="en-US" dirty="0" smtClean="0">
                <a:solidFill>
                  <a:prstClr val="black">
                    <a:tint val="75000"/>
                  </a:prstClr>
                </a:solidFill>
              </a:rPr>
              <a:t>   </a:t>
            </a:r>
            <a:r>
              <a:rPr lang="en-US" dirty="0" smtClean="0">
                <a:solidFill>
                  <a:srgbClr val="000000"/>
                </a:solidFill>
              </a:rPr>
              <a:t>323 </a:t>
            </a:r>
            <a:r>
              <a:rPr lang="en-US" dirty="0" smtClean="0">
                <a:solidFill>
                  <a:srgbClr val="FF0000"/>
                </a:solidFill>
              </a:rPr>
              <a:t>  Great session!</a:t>
            </a:r>
            <a:endParaRPr lang="en-US" dirty="0" smtClean="0">
              <a:solidFill>
                <a:prstClr val="black">
                  <a:tint val="75000"/>
                </a:prstClr>
              </a:solidFill>
            </a:endParaRPr>
          </a:p>
        </p:txBody>
      </p:sp>
      <p:sp>
        <p:nvSpPr>
          <p:cNvPr id="40" name="Subtitle 2"/>
          <p:cNvSpPr txBox="1">
            <a:spLocks/>
          </p:cNvSpPr>
          <p:nvPr/>
        </p:nvSpPr>
        <p:spPr>
          <a:xfrm>
            <a:off x="0" y="2204827"/>
            <a:ext cx="2288654" cy="1078710"/>
          </a:xfrm>
          <a:prstGeom prst="rect">
            <a:avLst/>
          </a:prstGeom>
          <a:ln>
            <a:noFill/>
          </a:ln>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Bef>
                <a:spcPts val="0"/>
              </a:spcBef>
            </a:pPr>
            <a:r>
              <a:rPr lang="en-US" sz="2200" dirty="0" smtClean="0">
                <a:solidFill>
                  <a:srgbClr val="0000FF"/>
                </a:solidFill>
              </a:rPr>
              <a:t>5 digit </a:t>
            </a:r>
          </a:p>
          <a:p>
            <a:pPr>
              <a:spcBef>
                <a:spcPts val="0"/>
              </a:spcBef>
            </a:pPr>
            <a:r>
              <a:rPr lang="en-US" sz="2200" dirty="0" smtClean="0">
                <a:solidFill>
                  <a:srgbClr val="0000FF"/>
                </a:solidFill>
              </a:rPr>
              <a:t>poll code </a:t>
            </a:r>
          </a:p>
          <a:p>
            <a:pPr>
              <a:spcBef>
                <a:spcPts val="0"/>
              </a:spcBef>
            </a:pPr>
            <a:r>
              <a:rPr lang="en-US" sz="2200" dirty="0" smtClean="0">
                <a:solidFill>
                  <a:srgbClr val="0000FF"/>
                </a:solidFill>
              </a:rPr>
              <a:t>for this session</a:t>
            </a:r>
          </a:p>
        </p:txBody>
      </p:sp>
      <p:cxnSp>
        <p:nvCxnSpPr>
          <p:cNvPr id="41" name="Straight Arrow Connector 40"/>
          <p:cNvCxnSpPr>
            <a:stCxn id="40" idx="2"/>
          </p:cNvCxnSpPr>
          <p:nvPr/>
        </p:nvCxnSpPr>
        <p:spPr>
          <a:xfrm>
            <a:off x="1144327" y="3283537"/>
            <a:ext cx="241367" cy="297962"/>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47" name="Subtitle 2"/>
          <p:cNvSpPr txBox="1">
            <a:spLocks/>
          </p:cNvSpPr>
          <p:nvPr/>
        </p:nvSpPr>
        <p:spPr>
          <a:xfrm>
            <a:off x="3131810" y="3813528"/>
            <a:ext cx="1568780" cy="4677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i="1" dirty="0" smtClean="0">
                <a:solidFill>
                  <a:prstClr val="black">
                    <a:tint val="75000"/>
                  </a:prstClr>
                </a:solidFill>
              </a:rPr>
              <a:t>(no spaces)</a:t>
            </a:r>
          </a:p>
        </p:txBody>
      </p:sp>
      <p:sp>
        <p:nvSpPr>
          <p:cNvPr id="48" name="Subtitle 2"/>
          <p:cNvSpPr txBox="1">
            <a:spLocks/>
          </p:cNvSpPr>
          <p:nvPr/>
        </p:nvSpPr>
        <p:spPr>
          <a:xfrm>
            <a:off x="-228646" y="5747039"/>
            <a:ext cx="9116356" cy="642049"/>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i="1" dirty="0" smtClean="0">
                <a:solidFill>
                  <a:prstClr val="black">
                    <a:tint val="75000"/>
                  </a:prstClr>
                </a:solidFill>
              </a:rPr>
              <a:t>Non-Example</a:t>
            </a:r>
            <a:r>
              <a:rPr lang="en-US" dirty="0" smtClean="0">
                <a:solidFill>
                  <a:prstClr val="black">
                    <a:tint val="75000"/>
                  </a:prstClr>
                </a:solidFill>
              </a:rPr>
              <a:t>:  </a:t>
            </a:r>
            <a:r>
              <a:rPr lang="en-US" dirty="0">
                <a:solidFill>
                  <a:prstClr val="black">
                    <a:tint val="75000"/>
                  </a:prstClr>
                </a:solidFill>
              </a:rPr>
              <a:t> </a:t>
            </a:r>
            <a:r>
              <a:rPr lang="en-US" dirty="0" smtClean="0">
                <a:solidFill>
                  <a:prstClr val="black">
                    <a:tint val="75000"/>
                  </a:prstClr>
                </a:solidFill>
              </a:rPr>
              <a:t>  </a:t>
            </a:r>
            <a:r>
              <a:rPr lang="en-US" dirty="0" smtClean="0">
                <a:solidFill>
                  <a:srgbClr val="A6A6A6"/>
                </a:solidFill>
              </a:rPr>
              <a:t>XXXXX</a:t>
            </a:r>
            <a:r>
              <a:rPr lang="en-US" dirty="0" smtClean="0">
                <a:solidFill>
                  <a:prstClr val="black">
                    <a:tint val="75000"/>
                  </a:prstClr>
                </a:solidFill>
              </a:rPr>
              <a:t>   </a:t>
            </a:r>
            <a:r>
              <a:rPr lang="en-US" dirty="0" smtClean="0">
                <a:solidFill>
                  <a:srgbClr val="A6A6A6"/>
                </a:solidFill>
              </a:rPr>
              <a:t>3  2  3   Great session!</a:t>
            </a:r>
          </a:p>
        </p:txBody>
      </p:sp>
      <p:sp>
        <p:nvSpPr>
          <p:cNvPr id="50" name="Subtitle 2"/>
          <p:cNvSpPr txBox="1">
            <a:spLocks/>
          </p:cNvSpPr>
          <p:nvPr/>
        </p:nvSpPr>
        <p:spPr>
          <a:xfrm>
            <a:off x="1698726" y="3424539"/>
            <a:ext cx="1568780" cy="4677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i="1" dirty="0" smtClean="0">
                <a:solidFill>
                  <a:prstClr val="black">
                    <a:tint val="75000"/>
                  </a:prstClr>
                </a:solidFill>
              </a:rPr>
              <a:t>(1 space)</a:t>
            </a:r>
          </a:p>
        </p:txBody>
      </p:sp>
      <p:sp>
        <p:nvSpPr>
          <p:cNvPr id="51" name="Subtitle 2"/>
          <p:cNvSpPr txBox="1">
            <a:spLocks/>
          </p:cNvSpPr>
          <p:nvPr/>
        </p:nvSpPr>
        <p:spPr>
          <a:xfrm>
            <a:off x="4838346" y="3445673"/>
            <a:ext cx="1568780" cy="467738"/>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000" i="1" dirty="0" smtClean="0">
                <a:solidFill>
                  <a:prstClr val="black">
                    <a:tint val="75000"/>
                  </a:prstClr>
                </a:solidFill>
              </a:rPr>
              <a:t>(1 space)</a:t>
            </a:r>
          </a:p>
        </p:txBody>
      </p:sp>
      <p:sp>
        <p:nvSpPr>
          <p:cNvPr id="57" name="Subtitle 2"/>
          <p:cNvSpPr txBox="1">
            <a:spLocks/>
          </p:cNvSpPr>
          <p:nvPr/>
        </p:nvSpPr>
        <p:spPr>
          <a:xfrm>
            <a:off x="-571150" y="6215951"/>
            <a:ext cx="9116356" cy="642049"/>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i="1" dirty="0" smtClean="0">
                <a:solidFill>
                  <a:prstClr val="black">
                    <a:tint val="75000"/>
                  </a:prstClr>
                </a:solidFill>
              </a:rPr>
              <a:t>Non-Example</a:t>
            </a:r>
            <a:r>
              <a:rPr lang="en-US" dirty="0" smtClean="0">
                <a:solidFill>
                  <a:srgbClr val="A6A6A6"/>
                </a:solidFill>
              </a:rPr>
              <a:t>:     XXXXX3-2-3Great session!</a:t>
            </a:r>
            <a:endParaRPr lang="en-US" dirty="0" smtClean="0">
              <a:solidFill>
                <a:prstClr val="black">
                  <a:tint val="75000"/>
                </a:prstClr>
              </a:solidFill>
            </a:endParaRPr>
          </a:p>
        </p:txBody>
      </p:sp>
    </p:spTree>
    <p:extLst>
      <p:ext uri="{BB962C8B-B14F-4D97-AF65-F5344CB8AC3E}">
        <p14:creationId xmlns:p14="http://schemas.microsoft.com/office/powerpoint/2010/main" val="4250508668"/>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Why Does it Matter?</a:t>
            </a:r>
            <a:endParaRPr lang="en-US"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960120" y="2500311"/>
                <a:ext cx="4939639" cy="4501737"/>
              </a:xfrm>
            </p:spPr>
            <p:txBody>
              <a:bodyPr>
                <a:noAutofit/>
              </a:bodyPr>
              <a:lstStyle/>
              <a:p>
                <a:pPr marL="0" indent="0">
                  <a:buNone/>
                </a:pPr>
                <a:r>
                  <a:rPr lang="en-US" sz="3000" dirty="0" smtClean="0"/>
                  <a:t>Expert testimony (from a pediatrician):</a:t>
                </a:r>
              </a:p>
              <a:p>
                <a:r>
                  <a:rPr lang="en-US" sz="3000" dirty="0" smtClean="0"/>
                  <a:t>Chance of two children (in an affluent family) suffering SIDS was 1 in 73 million</a:t>
                </a:r>
              </a:p>
              <a:p>
                <a14:m>
                  <m:oMath xmlns:m="http://schemas.openxmlformats.org/officeDocument/2006/math">
                    <m:f>
                      <m:fPr>
                        <m:ctrlPr>
                          <a:rPr lang="en-US" sz="3000" i="1" smtClean="0">
                            <a:latin typeface="Cambria Math" panose="02040503050406030204" pitchFamily="18" charset="0"/>
                          </a:rPr>
                        </m:ctrlPr>
                      </m:fPr>
                      <m:num>
                        <m:r>
                          <a:rPr lang="en-US" sz="3000" b="0" i="1" smtClean="0">
                            <a:latin typeface="Cambria Math" panose="02040503050406030204" pitchFamily="18" charset="0"/>
                          </a:rPr>
                          <m:t>1</m:t>
                        </m:r>
                      </m:num>
                      <m:den>
                        <m:r>
                          <a:rPr lang="en-US" sz="3000" b="0" i="1" smtClean="0">
                            <a:latin typeface="Cambria Math" panose="02040503050406030204" pitchFamily="18" charset="0"/>
                          </a:rPr>
                          <m:t>8500</m:t>
                        </m:r>
                      </m:den>
                    </m:f>
                    <m:r>
                      <a:rPr lang="en-US" sz="3000" i="1" smtClean="0">
                        <a:latin typeface="Cambria Math" panose="02040503050406030204" pitchFamily="18" charset="0"/>
                        <a:ea typeface="Cambria Math" panose="02040503050406030204" pitchFamily="18" charset="0"/>
                      </a:rPr>
                      <m:t>×</m:t>
                    </m:r>
                    <m:f>
                      <m:fPr>
                        <m:ctrlPr>
                          <a:rPr lang="en-US" sz="3000" i="1" smtClean="0">
                            <a:latin typeface="Cambria Math" panose="02040503050406030204" pitchFamily="18" charset="0"/>
                            <a:ea typeface="Cambria Math" panose="02040503050406030204" pitchFamily="18" charset="0"/>
                          </a:rPr>
                        </m:ctrlPr>
                      </m:fPr>
                      <m:num>
                        <m:r>
                          <a:rPr lang="en-US" sz="3000" b="0" i="1" smtClean="0">
                            <a:latin typeface="Cambria Math" panose="02040503050406030204" pitchFamily="18" charset="0"/>
                            <a:ea typeface="Cambria Math" panose="02040503050406030204" pitchFamily="18" charset="0"/>
                          </a:rPr>
                          <m:t>1</m:t>
                        </m:r>
                      </m:num>
                      <m:den>
                        <m:r>
                          <a:rPr lang="en-US" sz="3000" b="0" i="1" smtClean="0">
                            <a:latin typeface="Cambria Math" panose="02040503050406030204" pitchFamily="18" charset="0"/>
                            <a:ea typeface="Cambria Math" panose="02040503050406030204" pitchFamily="18" charset="0"/>
                          </a:rPr>
                          <m:t>8500</m:t>
                        </m:r>
                      </m:den>
                    </m:f>
                    <m:r>
                      <a:rPr lang="en-US" sz="3000" i="1" smtClean="0">
                        <a:latin typeface="Cambria Math" panose="02040503050406030204" pitchFamily="18" charset="0"/>
                        <a:ea typeface="Cambria Math" panose="02040503050406030204" pitchFamily="18" charset="0"/>
                      </a:rPr>
                      <m:t>≈</m:t>
                    </m:r>
                    <m:f>
                      <m:fPr>
                        <m:ctrlPr>
                          <a:rPr lang="en-US" sz="3000" i="1" smtClean="0">
                            <a:latin typeface="Cambria Math" panose="02040503050406030204" pitchFamily="18" charset="0"/>
                            <a:ea typeface="Cambria Math" panose="02040503050406030204" pitchFamily="18" charset="0"/>
                          </a:rPr>
                        </m:ctrlPr>
                      </m:fPr>
                      <m:num>
                        <m:r>
                          <a:rPr lang="en-US" sz="3000" b="0" i="1" smtClean="0">
                            <a:latin typeface="Cambria Math" panose="02040503050406030204" pitchFamily="18" charset="0"/>
                            <a:ea typeface="Cambria Math" panose="02040503050406030204" pitchFamily="18" charset="0"/>
                          </a:rPr>
                          <m:t>1</m:t>
                        </m:r>
                      </m:num>
                      <m:den>
                        <m:r>
                          <a:rPr lang="en-US" sz="3000" b="0" i="1" smtClean="0">
                            <a:latin typeface="Cambria Math" panose="02040503050406030204" pitchFamily="18" charset="0"/>
                            <a:ea typeface="Cambria Math" panose="02040503050406030204" pitchFamily="18" charset="0"/>
                          </a:rPr>
                          <m:t>73,000,000</m:t>
                        </m:r>
                      </m:den>
                    </m:f>
                  </m:oMath>
                </a14:m>
                <a:endParaRPr lang="en-US" sz="3000" dirty="0" smtClean="0"/>
              </a:p>
              <a:p>
                <a:endParaRPr lang="en-US" sz="3000"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960120" y="2500311"/>
                <a:ext cx="4939639" cy="4501737"/>
              </a:xfrm>
              <a:blipFill rotWithShape="0">
                <a:blip r:embed="rId3"/>
                <a:stretch>
                  <a:fillRect l="-2963" t="-2842" r="-2716"/>
                </a:stretch>
              </a:blipFill>
            </p:spPr>
            <p:txBody>
              <a:bodyPr/>
              <a:lstStyle/>
              <a:p>
                <a:r>
                  <a:rPr lang="en-US">
                    <a:noFill/>
                  </a:rPr>
                  <a:t> </a:t>
                </a:r>
              </a:p>
            </p:txBody>
          </p:sp>
        </mc:Fallback>
      </mc:AlternateContent>
      <p:pic>
        <p:nvPicPr>
          <p:cNvPr id="6" name="Picture 2" descr="http://www.tmlegal.ca/images/scal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9759" y="1743247"/>
            <a:ext cx="3200400" cy="4076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546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Why Does it Matter?</a:t>
            </a:r>
            <a:endParaRPr lang="en-US" dirty="0"/>
          </a:p>
        </p:txBody>
      </p:sp>
      <p:sp>
        <p:nvSpPr>
          <p:cNvPr id="5" name="Content Placeholder 4"/>
          <p:cNvSpPr>
            <a:spLocks noGrp="1"/>
          </p:cNvSpPr>
          <p:nvPr>
            <p:ph idx="1"/>
          </p:nvPr>
        </p:nvSpPr>
        <p:spPr>
          <a:xfrm>
            <a:off x="960121" y="2356263"/>
            <a:ext cx="4488702" cy="4501737"/>
          </a:xfrm>
        </p:spPr>
        <p:txBody>
          <a:bodyPr>
            <a:noAutofit/>
          </a:bodyPr>
          <a:lstStyle/>
          <a:p>
            <a:pPr marL="0" indent="0">
              <a:buNone/>
            </a:pPr>
            <a:r>
              <a:rPr lang="en-US" sz="3000" dirty="0" smtClean="0"/>
              <a:t>“In the case of uncertainty, we get it wrong all the time. And, at the very least, we should be aware of that, and ideally, we might try to do something about it.”</a:t>
            </a:r>
            <a:endParaRPr lang="en-US" sz="3000" dirty="0">
              <a:hlinkClick r:id="rId3"/>
            </a:endParaRPr>
          </a:p>
          <a:p>
            <a:pPr marL="0" indent="0">
              <a:buNone/>
            </a:pPr>
            <a:r>
              <a:rPr lang="en-US" sz="3000" dirty="0" smtClean="0">
                <a:hlinkClick r:id="rId3"/>
              </a:rPr>
              <a:t>-Peter Donnelly</a:t>
            </a:r>
            <a:endParaRPr lang="en-US" sz="3000" dirty="0" smtClean="0"/>
          </a:p>
          <a:p>
            <a:endParaRPr lang="en-US" sz="30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7024" y="979422"/>
            <a:ext cx="2913020" cy="437264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853325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Common Core</a:t>
            </a:r>
            <a:endParaRPr lang="en-US" dirty="0"/>
          </a:p>
        </p:txBody>
      </p:sp>
      <p:sp>
        <p:nvSpPr>
          <p:cNvPr id="3" name="Content Placeholder 2"/>
          <p:cNvSpPr>
            <a:spLocks noGrp="1"/>
          </p:cNvSpPr>
          <p:nvPr>
            <p:ph idx="1"/>
          </p:nvPr>
        </p:nvSpPr>
        <p:spPr/>
        <p:txBody>
          <a:bodyPr>
            <a:normAutofit fontScale="85000" lnSpcReduction="10000"/>
          </a:bodyPr>
          <a:lstStyle/>
          <a:p>
            <a:pPr marL="0" indent="0">
              <a:lnSpc>
                <a:spcPct val="140000"/>
              </a:lnSpc>
              <a:spcBef>
                <a:spcPts val="600"/>
              </a:spcBef>
              <a:spcAft>
                <a:spcPts val="600"/>
              </a:spcAft>
              <a:buNone/>
            </a:pPr>
            <a:r>
              <a:rPr lang="en-US" sz="3100" dirty="0"/>
              <a:t>CCSS.MATH.CONTENT.HSS.CP.A.3 </a:t>
            </a:r>
            <a:r>
              <a:rPr lang="en-US" sz="3100" dirty="0" smtClean="0"/>
              <a:t/>
            </a:r>
            <a:br>
              <a:rPr lang="en-US" sz="3100" dirty="0" smtClean="0"/>
            </a:br>
            <a:r>
              <a:rPr lang="en-US" sz="3100" dirty="0" smtClean="0"/>
              <a:t>Understand </a:t>
            </a:r>
            <a:r>
              <a:rPr lang="en-US" sz="3100" dirty="0"/>
              <a:t>the conditional probability of </a:t>
            </a:r>
            <a:r>
              <a:rPr lang="en-US" sz="3100" i="1" dirty="0"/>
              <a:t>A </a:t>
            </a:r>
            <a:r>
              <a:rPr lang="en-US" sz="3100" dirty="0"/>
              <a:t>given </a:t>
            </a:r>
            <a:r>
              <a:rPr lang="en-US" sz="3100" i="1" dirty="0"/>
              <a:t>B </a:t>
            </a:r>
            <a:r>
              <a:rPr lang="en-US" sz="3100" dirty="0"/>
              <a:t>as </a:t>
            </a:r>
            <a:r>
              <a:rPr lang="en-US" sz="3100" i="1" dirty="0"/>
              <a:t>P</a:t>
            </a:r>
            <a:r>
              <a:rPr lang="en-US" sz="3100" dirty="0"/>
              <a:t>(</a:t>
            </a:r>
            <a:r>
              <a:rPr lang="en-US" sz="3100" i="1" dirty="0"/>
              <a:t>A </a:t>
            </a:r>
            <a:r>
              <a:rPr lang="en-US" sz="3100" dirty="0"/>
              <a:t>and </a:t>
            </a:r>
            <a:r>
              <a:rPr lang="en-US" sz="3100" i="1" dirty="0"/>
              <a:t>B</a:t>
            </a:r>
            <a:r>
              <a:rPr lang="en-US" sz="3100" dirty="0"/>
              <a:t>)/</a:t>
            </a:r>
            <a:r>
              <a:rPr lang="en-US" sz="3100" i="1" dirty="0"/>
              <a:t>P</a:t>
            </a:r>
            <a:r>
              <a:rPr lang="en-US" sz="3100" dirty="0"/>
              <a:t>(</a:t>
            </a:r>
            <a:r>
              <a:rPr lang="en-US" sz="3100" i="1" dirty="0"/>
              <a:t>B</a:t>
            </a:r>
            <a:r>
              <a:rPr lang="en-US" sz="3100" dirty="0"/>
              <a:t>), and interpret independence of </a:t>
            </a:r>
            <a:r>
              <a:rPr lang="en-US" sz="3100" i="1" dirty="0"/>
              <a:t>A </a:t>
            </a:r>
            <a:r>
              <a:rPr lang="en-US" sz="3100" dirty="0"/>
              <a:t>and </a:t>
            </a:r>
            <a:r>
              <a:rPr lang="en-US" sz="3100" i="1" dirty="0"/>
              <a:t>B </a:t>
            </a:r>
            <a:r>
              <a:rPr lang="en-US" sz="3100" dirty="0"/>
              <a:t>as saying that the conditional probability of </a:t>
            </a:r>
            <a:r>
              <a:rPr lang="en-US" sz="3100" i="1" dirty="0"/>
              <a:t>A </a:t>
            </a:r>
            <a:r>
              <a:rPr lang="en-US" sz="3100" dirty="0"/>
              <a:t>given </a:t>
            </a:r>
            <a:r>
              <a:rPr lang="en-US" sz="3100" i="1" dirty="0"/>
              <a:t>B </a:t>
            </a:r>
            <a:r>
              <a:rPr lang="en-US" sz="3100" dirty="0"/>
              <a:t>is the same as the probability of </a:t>
            </a:r>
            <a:r>
              <a:rPr lang="en-US" sz="3100" i="1" dirty="0"/>
              <a:t>A</a:t>
            </a:r>
            <a:r>
              <a:rPr lang="en-US" sz="3100" dirty="0"/>
              <a:t>, and the conditional probability of </a:t>
            </a:r>
            <a:r>
              <a:rPr lang="en-US" sz="3100" i="1" dirty="0"/>
              <a:t>B </a:t>
            </a:r>
            <a:r>
              <a:rPr lang="en-US" sz="3100" dirty="0"/>
              <a:t>given </a:t>
            </a:r>
            <a:r>
              <a:rPr lang="en-US" sz="3100" i="1" dirty="0"/>
              <a:t>A </a:t>
            </a:r>
            <a:r>
              <a:rPr lang="en-US" sz="3100" dirty="0"/>
              <a:t>is the same as the probability of </a:t>
            </a:r>
            <a:r>
              <a:rPr lang="en-US" sz="3100" i="1" dirty="0"/>
              <a:t>B</a:t>
            </a:r>
            <a:r>
              <a:rPr lang="en-US" sz="3100" dirty="0"/>
              <a:t>. </a:t>
            </a:r>
          </a:p>
        </p:txBody>
      </p:sp>
      <p:pic>
        <p:nvPicPr>
          <p:cNvPr id="4" name="Picture 3"/>
          <p:cNvPicPr>
            <a:picLocks noChangeAspect="1"/>
          </p:cNvPicPr>
          <p:nvPr/>
        </p:nvPicPr>
        <p:blipFill>
          <a:blip r:embed="rId3"/>
          <a:stretch>
            <a:fillRect/>
          </a:stretch>
        </p:blipFill>
        <p:spPr>
          <a:xfrm rot="577397">
            <a:off x="5084659" y="572664"/>
            <a:ext cx="3549478" cy="128360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Common Core</a:t>
            </a:r>
            <a:endParaRPr lang="en-US" dirty="0"/>
          </a:p>
        </p:txBody>
      </p:sp>
      <p:sp>
        <p:nvSpPr>
          <p:cNvPr id="3" name="Content Placeholder 2"/>
          <p:cNvSpPr>
            <a:spLocks noGrp="1"/>
          </p:cNvSpPr>
          <p:nvPr>
            <p:ph idx="1"/>
          </p:nvPr>
        </p:nvSpPr>
        <p:spPr/>
        <p:txBody>
          <a:bodyPr>
            <a:normAutofit fontScale="92500" lnSpcReduction="20000"/>
          </a:bodyPr>
          <a:lstStyle/>
          <a:p>
            <a:pPr marL="0" indent="0">
              <a:lnSpc>
                <a:spcPct val="140000"/>
              </a:lnSpc>
              <a:spcBef>
                <a:spcPts val="600"/>
              </a:spcBef>
              <a:spcAft>
                <a:spcPts val="600"/>
              </a:spcAft>
              <a:buNone/>
            </a:pPr>
            <a:r>
              <a:rPr lang="en-US" sz="3100" dirty="0" smtClean="0"/>
              <a:t>CCSS.MATH.CONTENT.HSS.CP.A.4 </a:t>
            </a:r>
            <a:br>
              <a:rPr lang="en-US" sz="3100" dirty="0" smtClean="0"/>
            </a:br>
            <a:r>
              <a:rPr lang="en-US" sz="3100" dirty="0" smtClean="0"/>
              <a:t>Construct </a:t>
            </a:r>
            <a:r>
              <a:rPr lang="en-US" sz="3100" dirty="0"/>
              <a:t>and interpret two-way frequency tables of data when two categories are associated with each object being classified. Use the two-way table as a sample space to decide if events are independent </a:t>
            </a:r>
            <a:r>
              <a:rPr lang="en-US" sz="3200" dirty="0"/>
              <a:t>and to approximate conditional probabilities. </a:t>
            </a:r>
          </a:p>
        </p:txBody>
      </p:sp>
      <p:pic>
        <p:nvPicPr>
          <p:cNvPr id="4" name="Picture 3"/>
          <p:cNvPicPr>
            <a:picLocks noChangeAspect="1"/>
          </p:cNvPicPr>
          <p:nvPr/>
        </p:nvPicPr>
        <p:blipFill>
          <a:blip r:embed="rId3"/>
          <a:stretch>
            <a:fillRect/>
          </a:stretch>
        </p:blipFill>
        <p:spPr>
          <a:xfrm rot="577397">
            <a:off x="5084659" y="572664"/>
            <a:ext cx="3549478" cy="128360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556832608"/>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565</TotalTime>
  <Words>1335</Words>
  <Application>Microsoft Office PowerPoint</Application>
  <PresentationFormat>On-screen Show (4:3)</PresentationFormat>
  <Paragraphs>439</Paragraphs>
  <Slides>50</Slides>
  <Notes>21</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0</vt:i4>
      </vt:variant>
      <vt:variant>
        <vt:lpstr>Slide Titles</vt:lpstr>
      </vt:variant>
      <vt:variant>
        <vt:i4>50</vt:i4>
      </vt:variant>
    </vt:vector>
  </HeadingPairs>
  <TitlesOfParts>
    <vt:vector size="60" baseType="lpstr">
      <vt:lpstr>Arial</vt:lpstr>
      <vt:lpstr>Calibri</vt:lpstr>
      <vt:lpstr>Cambria Math</vt:lpstr>
      <vt:lpstr>Rockwell</vt:lpstr>
      <vt:lpstr>Rockwell Condensed</vt:lpstr>
      <vt:lpstr>Symbol</vt:lpstr>
      <vt:lpstr>Wingdings</vt:lpstr>
      <vt:lpstr>Wingdings 3</vt:lpstr>
      <vt:lpstr>Office Theme</vt:lpstr>
      <vt:lpstr>Wood Type</vt:lpstr>
      <vt:lpstr>Teaching Difficult Probability Concepts for CCSS</vt:lpstr>
      <vt:lpstr>Introductions</vt:lpstr>
      <vt:lpstr>The Monty Hall Problem</vt:lpstr>
      <vt:lpstr>The Monty Hall Problem</vt:lpstr>
      <vt:lpstr>Why Does it Matter?</vt:lpstr>
      <vt:lpstr>Why Does it Matter?</vt:lpstr>
      <vt:lpstr>Why Does it Matter?</vt:lpstr>
      <vt:lpstr>The Common Core</vt:lpstr>
      <vt:lpstr>The Common Core</vt:lpstr>
      <vt:lpstr>Learning Targets</vt:lpstr>
      <vt:lpstr>The Historical Approach</vt:lpstr>
      <vt:lpstr>The Historical Approach</vt:lpstr>
      <vt:lpstr>Today’s Takeaways</vt:lpstr>
      <vt:lpstr>A Question About Breast Cancer</vt:lpstr>
      <vt:lpstr>A Question About Breast Cancer</vt:lpstr>
      <vt:lpstr>A Question About Breast Cancer</vt:lpstr>
      <vt:lpstr>A Question About Breast Cancer</vt:lpstr>
      <vt:lpstr>A Question About Breast Cancer</vt:lpstr>
      <vt:lpstr>A Question About Breast Cancer</vt:lpstr>
      <vt:lpstr>A Question About Breast Cancer</vt:lpstr>
      <vt:lpstr>A Question About Breast Cancer</vt:lpstr>
      <vt:lpstr>Superpowers</vt:lpstr>
      <vt:lpstr>Superpowers!</vt:lpstr>
      <vt:lpstr>Superpowers!</vt:lpstr>
      <vt:lpstr>Superpowers!</vt:lpstr>
      <vt:lpstr>Superpowers!</vt:lpstr>
      <vt:lpstr>Superpowers!</vt:lpstr>
      <vt:lpstr>Superpowers!</vt:lpstr>
      <vt:lpstr>Superpowers!</vt:lpstr>
      <vt:lpstr>Superpowers!</vt:lpstr>
      <vt:lpstr>Superpowers!</vt:lpstr>
      <vt:lpstr>Superpowers!</vt:lpstr>
      <vt:lpstr>Superpowers!</vt:lpstr>
      <vt:lpstr>Superpowers!</vt:lpstr>
      <vt:lpstr>Superpowers!</vt:lpstr>
      <vt:lpstr>Superpowers!</vt:lpstr>
      <vt:lpstr>The Titanic</vt:lpstr>
      <vt:lpstr>The Titanic</vt:lpstr>
      <vt:lpstr>The Titanic</vt:lpstr>
      <vt:lpstr>The Titanic</vt:lpstr>
      <vt:lpstr>The Titanic</vt:lpstr>
      <vt:lpstr>Today’s Takeaways</vt:lpstr>
      <vt:lpstr>The Payoff</vt:lpstr>
      <vt:lpstr>Learning Targets</vt:lpstr>
      <vt:lpstr>The Monty Hall Problem</vt:lpstr>
      <vt:lpstr>The Monty Hall Problem</vt:lpstr>
      <vt:lpstr>The Monty Hall Problem</vt:lpstr>
      <vt:lpstr>The Monty Hall Problem</vt:lpstr>
      <vt:lpstr>Contact Information</vt:lpstr>
      <vt:lpstr>PowerPoint Presentation</vt:lpstr>
    </vt:vector>
  </TitlesOfParts>
  <Company>CYSD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Difficult Probability Concepts for CCSS</dc:title>
  <dc:creator>Doug Tyson</dc:creator>
  <cp:lastModifiedBy>Doug Tyson</cp:lastModifiedBy>
  <cp:revision>62</cp:revision>
  <dcterms:created xsi:type="dcterms:W3CDTF">2013-11-07T14:17:23Z</dcterms:created>
  <dcterms:modified xsi:type="dcterms:W3CDTF">2014-10-25T16:55:14Z</dcterms:modified>
</cp:coreProperties>
</file>